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22"/>
  </p:notesMasterIdLst>
  <p:handoutMasterIdLst>
    <p:handoutMasterId r:id="rId23"/>
  </p:handoutMasterIdLst>
  <p:sldIdLst>
    <p:sldId id="265" r:id="rId2"/>
    <p:sldId id="256" r:id="rId3"/>
    <p:sldId id="266" r:id="rId4"/>
    <p:sldId id="267" r:id="rId5"/>
    <p:sldId id="272" r:id="rId6"/>
    <p:sldId id="261" r:id="rId7"/>
    <p:sldId id="273" r:id="rId8"/>
    <p:sldId id="274" r:id="rId9"/>
    <p:sldId id="268" r:id="rId10"/>
    <p:sldId id="275" r:id="rId11"/>
    <p:sldId id="276" r:id="rId12"/>
    <p:sldId id="277" r:id="rId13"/>
    <p:sldId id="278" r:id="rId14"/>
    <p:sldId id="279" r:id="rId15"/>
    <p:sldId id="280" r:id="rId16"/>
    <p:sldId id="281" r:id="rId17"/>
    <p:sldId id="282" r:id="rId18"/>
    <p:sldId id="283" r:id="rId19"/>
    <p:sldId id="284" r:id="rId20"/>
    <p:sldId id="259"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B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5" autoAdjust="0"/>
  </p:normalViewPr>
  <p:slideViewPr>
    <p:cSldViewPr snapToGrid="0" snapToObjects="1">
      <p:cViewPr varScale="1">
        <p:scale>
          <a:sx n="111" d="100"/>
          <a:sy n="111" d="100"/>
        </p:scale>
        <p:origin x="15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620C261-F8BE-0C4F-AAD1-AC57A382AD1F}" type="datetimeFigureOut">
              <a:rPr lang="en-US" smtClean="0"/>
              <a:t>7/19/2018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30D80C5-F344-2047-BD2F-5F7881F5EB47}" type="slidenum">
              <a:rPr lang="en-US" smtClean="0"/>
              <a:t>‹#›</a:t>
            </a:fld>
            <a:endParaRPr lang="en-US"/>
          </a:p>
        </p:txBody>
      </p:sp>
    </p:spTree>
    <p:extLst>
      <p:ext uri="{BB962C8B-B14F-4D97-AF65-F5344CB8AC3E}">
        <p14:creationId xmlns:p14="http://schemas.microsoft.com/office/powerpoint/2010/main" val="532203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1A43569-2EA2-4553-AD33-8D8B24786D32}" type="datetimeFigureOut">
              <a:rPr lang="en-AU" smtClean="0"/>
              <a:t>19/07/2018</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4E6CFC3-0177-4137-8D21-8028070438EC}" type="slidenum">
              <a:rPr lang="en-AU" smtClean="0"/>
              <a:t>‹#›</a:t>
            </a:fld>
            <a:endParaRPr lang="en-AU"/>
          </a:p>
        </p:txBody>
      </p:sp>
    </p:spTree>
    <p:extLst>
      <p:ext uri="{BB962C8B-B14F-4D97-AF65-F5344CB8AC3E}">
        <p14:creationId xmlns:p14="http://schemas.microsoft.com/office/powerpoint/2010/main" val="139943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a:t>
            </a:fld>
            <a:endParaRPr lang="en-AU"/>
          </a:p>
        </p:txBody>
      </p:sp>
    </p:spTree>
    <p:extLst>
      <p:ext uri="{BB962C8B-B14F-4D97-AF65-F5344CB8AC3E}">
        <p14:creationId xmlns:p14="http://schemas.microsoft.com/office/powerpoint/2010/main" val="3248457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10</a:t>
            </a:fld>
            <a:endParaRPr lang="en-AU"/>
          </a:p>
        </p:txBody>
      </p:sp>
    </p:spTree>
    <p:extLst>
      <p:ext uri="{BB962C8B-B14F-4D97-AF65-F5344CB8AC3E}">
        <p14:creationId xmlns:p14="http://schemas.microsoft.com/office/powerpoint/2010/main" val="65932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11</a:t>
            </a:fld>
            <a:endParaRPr lang="en-AU"/>
          </a:p>
        </p:txBody>
      </p:sp>
    </p:spTree>
    <p:extLst>
      <p:ext uri="{BB962C8B-B14F-4D97-AF65-F5344CB8AC3E}">
        <p14:creationId xmlns:p14="http://schemas.microsoft.com/office/powerpoint/2010/main" val="278268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12</a:t>
            </a:fld>
            <a:endParaRPr lang="en-AU"/>
          </a:p>
        </p:txBody>
      </p:sp>
    </p:spTree>
    <p:extLst>
      <p:ext uri="{BB962C8B-B14F-4D97-AF65-F5344CB8AC3E}">
        <p14:creationId xmlns:p14="http://schemas.microsoft.com/office/powerpoint/2010/main" val="164928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13</a:t>
            </a:fld>
            <a:endParaRPr lang="en-AU"/>
          </a:p>
        </p:txBody>
      </p:sp>
    </p:spTree>
    <p:extLst>
      <p:ext uri="{BB962C8B-B14F-4D97-AF65-F5344CB8AC3E}">
        <p14:creationId xmlns:p14="http://schemas.microsoft.com/office/powerpoint/2010/main" val="57725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14</a:t>
            </a:fld>
            <a:endParaRPr lang="en-AU"/>
          </a:p>
        </p:txBody>
      </p:sp>
    </p:spTree>
    <p:extLst>
      <p:ext uri="{BB962C8B-B14F-4D97-AF65-F5344CB8AC3E}">
        <p14:creationId xmlns:p14="http://schemas.microsoft.com/office/powerpoint/2010/main" val="27533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therefore of critical importance that clinical placements are organised so the different  student groups work together, for example having mixes of nursing, midwifery, allied health and medical students go into clinical placements together. </a:t>
            </a:r>
          </a:p>
          <a:p>
            <a:endParaRPr lang="en-AU" dirty="0" smtClean="0"/>
          </a:p>
          <a:p>
            <a:r>
              <a:rPr lang="en-AU" dirty="0" smtClean="0"/>
              <a:t>These students could work around case studies together learning how and when to refer and to communicate with the full health care team, including nurses, midwives medical practitioners, physiotherapists, occupational therapists, health psychologists </a:t>
            </a:r>
            <a:r>
              <a:rPr lang="en-AU" dirty="0" err="1" smtClean="0"/>
              <a:t>etc</a:t>
            </a:r>
            <a:r>
              <a:rPr lang="en-AU" dirty="0" smtClean="0"/>
              <a:t>).</a:t>
            </a:r>
          </a:p>
          <a:p>
            <a:endParaRPr lang="en-AU" dirty="0"/>
          </a:p>
        </p:txBody>
      </p:sp>
      <p:sp>
        <p:nvSpPr>
          <p:cNvPr id="4" name="Slide Number Placeholder 3"/>
          <p:cNvSpPr>
            <a:spLocks noGrp="1"/>
          </p:cNvSpPr>
          <p:nvPr>
            <p:ph type="sldNum" sz="quarter" idx="10"/>
          </p:nvPr>
        </p:nvSpPr>
        <p:spPr/>
        <p:txBody>
          <a:bodyPr/>
          <a:lstStyle/>
          <a:p>
            <a:fld id="{84E6CFC3-0177-4137-8D21-8028070438EC}" type="slidenum">
              <a:rPr lang="en-AU" smtClean="0"/>
              <a:t>15</a:t>
            </a:fld>
            <a:endParaRPr lang="en-AU"/>
          </a:p>
        </p:txBody>
      </p:sp>
    </p:spTree>
    <p:extLst>
      <p:ext uri="{BB962C8B-B14F-4D97-AF65-F5344CB8AC3E}">
        <p14:creationId xmlns:p14="http://schemas.microsoft.com/office/powerpoint/2010/main" val="101163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16</a:t>
            </a:fld>
            <a:endParaRPr lang="en-AU"/>
          </a:p>
        </p:txBody>
      </p:sp>
    </p:spTree>
    <p:extLst>
      <p:ext uri="{BB962C8B-B14F-4D97-AF65-F5344CB8AC3E}">
        <p14:creationId xmlns:p14="http://schemas.microsoft.com/office/powerpoint/2010/main" val="253915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17</a:t>
            </a:fld>
            <a:endParaRPr lang="en-AU"/>
          </a:p>
        </p:txBody>
      </p:sp>
    </p:spTree>
    <p:extLst>
      <p:ext uri="{BB962C8B-B14F-4D97-AF65-F5344CB8AC3E}">
        <p14:creationId xmlns:p14="http://schemas.microsoft.com/office/powerpoint/2010/main" val="2129253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18</a:t>
            </a:fld>
            <a:endParaRPr lang="en-AU"/>
          </a:p>
        </p:txBody>
      </p:sp>
    </p:spTree>
    <p:extLst>
      <p:ext uri="{BB962C8B-B14F-4D97-AF65-F5344CB8AC3E}">
        <p14:creationId xmlns:p14="http://schemas.microsoft.com/office/powerpoint/2010/main" val="107939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19</a:t>
            </a:fld>
            <a:endParaRPr lang="en-AU"/>
          </a:p>
        </p:txBody>
      </p:sp>
    </p:spTree>
    <p:extLst>
      <p:ext uri="{BB962C8B-B14F-4D97-AF65-F5344CB8AC3E}">
        <p14:creationId xmlns:p14="http://schemas.microsoft.com/office/powerpoint/2010/main" val="207036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2</a:t>
            </a:fld>
            <a:endParaRPr lang="en-AU"/>
          </a:p>
        </p:txBody>
      </p:sp>
    </p:spTree>
    <p:extLst>
      <p:ext uri="{BB962C8B-B14F-4D97-AF65-F5344CB8AC3E}">
        <p14:creationId xmlns:p14="http://schemas.microsoft.com/office/powerpoint/2010/main" val="3207572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20</a:t>
            </a:fld>
            <a:endParaRPr lang="en-AU"/>
          </a:p>
        </p:txBody>
      </p:sp>
    </p:spTree>
    <p:extLst>
      <p:ext uri="{BB962C8B-B14F-4D97-AF65-F5344CB8AC3E}">
        <p14:creationId xmlns:p14="http://schemas.microsoft.com/office/powerpoint/2010/main" val="206136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3</a:t>
            </a:fld>
            <a:endParaRPr lang="en-AU"/>
          </a:p>
        </p:txBody>
      </p:sp>
    </p:spTree>
    <p:extLst>
      <p:ext uri="{BB962C8B-B14F-4D97-AF65-F5344CB8AC3E}">
        <p14:creationId xmlns:p14="http://schemas.microsoft.com/office/powerpoint/2010/main" val="193483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4</a:t>
            </a:fld>
            <a:endParaRPr lang="en-AU"/>
          </a:p>
        </p:txBody>
      </p:sp>
    </p:spTree>
    <p:extLst>
      <p:ext uri="{BB962C8B-B14F-4D97-AF65-F5344CB8AC3E}">
        <p14:creationId xmlns:p14="http://schemas.microsoft.com/office/powerpoint/2010/main" val="103662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Primary health care is based on a model of</a:t>
            </a:r>
          </a:p>
          <a:p>
            <a:r>
              <a:rPr lang="en-AU" dirty="0" smtClean="0"/>
              <a:t>collaborative transdisciplinary care as opposed</a:t>
            </a:r>
          </a:p>
          <a:p>
            <a:r>
              <a:rPr lang="en-AU" dirty="0" smtClean="0"/>
              <a:t>to being led by any one professional group. In</a:t>
            </a:r>
          </a:p>
          <a:p>
            <a:r>
              <a:rPr lang="en-AU" dirty="0" smtClean="0"/>
              <a:t>a model of transdisciplinary care, managing the</a:t>
            </a:r>
          </a:p>
          <a:p>
            <a:r>
              <a:rPr lang="en-AU" dirty="0" smtClean="0"/>
              <a:t>continuum through health promotion; prevention</a:t>
            </a:r>
          </a:p>
          <a:p>
            <a:r>
              <a:rPr lang="en-AU" dirty="0" smtClean="0"/>
              <a:t>of illness; and illness to health involves a range</a:t>
            </a:r>
          </a:p>
          <a:p>
            <a:r>
              <a:rPr lang="en-AU" dirty="0" smtClean="0"/>
              <a:t>of health professionals and other workers. The</a:t>
            </a:r>
          </a:p>
          <a:p>
            <a:r>
              <a:rPr lang="en-AU" dirty="0" smtClean="0"/>
              <a:t>safety and quality for individuals and the community</a:t>
            </a:r>
          </a:p>
          <a:p>
            <a:r>
              <a:rPr lang="en-AU" dirty="0" smtClean="0"/>
              <a:t>of any primary health promotion, prevention or</a:t>
            </a:r>
          </a:p>
          <a:p>
            <a:r>
              <a:rPr lang="en-AU" dirty="0" smtClean="0"/>
              <a:t>intervention strategy is always an essential</a:t>
            </a:r>
          </a:p>
          <a:p>
            <a:r>
              <a:rPr lang="en-AU" dirty="0" smtClean="0"/>
              <a:t>consideration.</a:t>
            </a:r>
          </a:p>
          <a:p>
            <a:r>
              <a:rPr lang="en-AU" dirty="0" smtClean="0"/>
              <a:t>Collaboration between colleagues who are</a:t>
            </a:r>
          </a:p>
          <a:p>
            <a:r>
              <a:rPr lang="en-AU" dirty="0" smtClean="0"/>
              <a:t>clinicians in active practice, researchers, policy</a:t>
            </a:r>
          </a:p>
          <a:p>
            <a:r>
              <a:rPr lang="en-AU" dirty="0" smtClean="0"/>
              <a:t>makers and educators enable the teams to</a:t>
            </a:r>
          </a:p>
          <a:p>
            <a:r>
              <a:rPr lang="en-AU" dirty="0" smtClean="0"/>
              <a:t>maintain their capacity to innovate and improve</a:t>
            </a:r>
          </a:p>
          <a:p>
            <a:r>
              <a:rPr lang="en-AU" dirty="0" smtClean="0"/>
              <a:t>practice for the benefit of the community</a:t>
            </a:r>
            <a:endParaRPr lang="en-AU" dirty="0"/>
          </a:p>
        </p:txBody>
      </p:sp>
      <p:sp>
        <p:nvSpPr>
          <p:cNvPr id="4" name="Slide Number Placeholder 3"/>
          <p:cNvSpPr>
            <a:spLocks noGrp="1"/>
          </p:cNvSpPr>
          <p:nvPr>
            <p:ph type="sldNum" sz="quarter" idx="10"/>
          </p:nvPr>
        </p:nvSpPr>
        <p:spPr/>
        <p:txBody>
          <a:bodyPr/>
          <a:lstStyle/>
          <a:p>
            <a:fld id="{84E6CFC3-0177-4137-8D21-8028070438EC}" type="slidenum">
              <a:rPr lang="en-AU" smtClean="0"/>
              <a:t>5</a:t>
            </a:fld>
            <a:endParaRPr lang="en-AU"/>
          </a:p>
        </p:txBody>
      </p:sp>
    </p:spTree>
    <p:extLst>
      <p:ext uri="{BB962C8B-B14F-4D97-AF65-F5344CB8AC3E}">
        <p14:creationId xmlns:p14="http://schemas.microsoft.com/office/powerpoint/2010/main" val="277977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6</a:t>
            </a:fld>
            <a:endParaRPr lang="en-AU"/>
          </a:p>
        </p:txBody>
      </p:sp>
    </p:spTree>
    <p:extLst>
      <p:ext uri="{BB962C8B-B14F-4D97-AF65-F5344CB8AC3E}">
        <p14:creationId xmlns:p14="http://schemas.microsoft.com/office/powerpoint/2010/main" val="11653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achieved by the incorporation of transdisciplinary education into the curricula of all the health professions, so a cooperative and collaborative approach to primary health care practice between nursing and midwifery students, medical students and students of other health professions is present right from the beginning and throughout their careers.</a:t>
            </a:r>
          </a:p>
          <a:p>
            <a:endParaRPr lang="en-AU" dirty="0"/>
          </a:p>
        </p:txBody>
      </p:sp>
      <p:sp>
        <p:nvSpPr>
          <p:cNvPr id="4" name="Slide Number Placeholder 3"/>
          <p:cNvSpPr>
            <a:spLocks noGrp="1"/>
          </p:cNvSpPr>
          <p:nvPr>
            <p:ph type="sldNum" sz="quarter" idx="10"/>
          </p:nvPr>
        </p:nvSpPr>
        <p:spPr/>
        <p:txBody>
          <a:bodyPr/>
          <a:lstStyle/>
          <a:p>
            <a:fld id="{84E6CFC3-0177-4137-8D21-8028070438EC}" type="slidenum">
              <a:rPr lang="en-AU" smtClean="0"/>
              <a:t>7</a:t>
            </a:fld>
            <a:endParaRPr lang="en-AU"/>
          </a:p>
        </p:txBody>
      </p:sp>
    </p:spTree>
    <p:extLst>
      <p:ext uri="{BB962C8B-B14F-4D97-AF65-F5344CB8AC3E}">
        <p14:creationId xmlns:p14="http://schemas.microsoft.com/office/powerpoint/2010/main" val="330845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8</a:t>
            </a:fld>
            <a:endParaRPr lang="en-AU"/>
          </a:p>
        </p:txBody>
      </p:sp>
    </p:spTree>
    <p:extLst>
      <p:ext uri="{BB962C8B-B14F-4D97-AF65-F5344CB8AC3E}">
        <p14:creationId xmlns:p14="http://schemas.microsoft.com/office/powerpoint/2010/main" val="71837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E6CFC3-0177-4137-8D21-8028070438EC}" type="slidenum">
              <a:rPr lang="en-AU" smtClean="0"/>
              <a:t>9</a:t>
            </a:fld>
            <a:endParaRPr lang="en-AU"/>
          </a:p>
        </p:txBody>
      </p:sp>
    </p:spTree>
    <p:extLst>
      <p:ext uri="{BB962C8B-B14F-4D97-AF65-F5344CB8AC3E}">
        <p14:creationId xmlns:p14="http://schemas.microsoft.com/office/powerpoint/2010/main" val="2539762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E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9833"/>
          </a:xfrm>
        </p:spPr>
        <p:txBody>
          <a:bodyPr bIns="0" anchor="t" anchorCtr="0">
            <a:noAutofit/>
          </a:bodyPr>
          <a:lstStyle>
            <a:lvl1pP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919771"/>
            <a:ext cx="7772400" cy="496939"/>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1639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RE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29400" cy="1143000"/>
          </a:xfrm>
        </p:spPr>
        <p:txBody>
          <a:bodyPr lIns="0" tIns="0" rIns="0" bIns="0" anchor="t" anchorCtr="0">
            <a:noAutofit/>
          </a:bodyPr>
          <a:lstStyle>
            <a:lvl1pPr>
              <a:defRPr sz="3200" baseline="0"/>
            </a:lvl1pPr>
          </a:lstStyle>
          <a:p>
            <a:r>
              <a:rPr lang="en-AU" dirty="0" smtClean="0"/>
              <a:t>Click to edit Master title style</a:t>
            </a:r>
            <a:br>
              <a:rPr lang="en-AU" dirty="0" smtClean="0"/>
            </a:br>
            <a:endParaRPr lang="en-US" dirty="0"/>
          </a:p>
        </p:txBody>
      </p:sp>
      <p:sp>
        <p:nvSpPr>
          <p:cNvPr id="3" name="Content Placeholder 2"/>
          <p:cNvSpPr>
            <a:spLocks noGrp="1"/>
          </p:cNvSpPr>
          <p:nvPr>
            <p:ph idx="1"/>
          </p:nvPr>
        </p:nvSpPr>
        <p:spPr>
          <a:xfrm>
            <a:off x="457200" y="1600200"/>
            <a:ext cx="6629400" cy="4525963"/>
          </a:xfrm>
        </p:spPr>
        <p:txBody>
          <a:bodyPr bIns="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1074994" cy="365125"/>
          </a:xfrm>
        </p:spPr>
        <p:txBody>
          <a:bodyPr bIns="0" anchor="t" anchorCtr="0"/>
          <a:lstStyle>
            <a:lvl1pPr>
              <a:defRPr sz="1000">
                <a:latin typeface="Arial"/>
              </a:defRPr>
            </a:lvl1pPr>
          </a:lstStyle>
          <a:p>
            <a:fld id="{414C9874-1BEB-1044-B84E-3B8811A04673}" type="datetimeFigureOut">
              <a:rPr lang="en-US" smtClean="0"/>
              <a:pPr/>
              <a:t>7/19/2018</a:t>
            </a:fld>
            <a:endParaRPr lang="en-US" dirty="0"/>
          </a:p>
        </p:txBody>
      </p:sp>
      <p:sp>
        <p:nvSpPr>
          <p:cNvPr id="5" name="Footer Placeholder 4"/>
          <p:cNvSpPr>
            <a:spLocks noGrp="1"/>
          </p:cNvSpPr>
          <p:nvPr>
            <p:ph type="ftr" sz="quarter" idx="11"/>
          </p:nvPr>
        </p:nvSpPr>
        <p:spPr>
          <a:xfrm>
            <a:off x="1532194" y="6356350"/>
            <a:ext cx="4487606" cy="365125"/>
          </a:xfrm>
        </p:spPr>
        <p:txBody>
          <a:bodyPr bIns="0" anchor="t" anchorCtr="0"/>
          <a:lstStyle>
            <a:lvl1pPr algn="l">
              <a:defRPr sz="1000">
                <a:latin typeface="Arial"/>
              </a:defRPr>
            </a:lvl1pPr>
          </a:lstStyle>
          <a:p>
            <a:endParaRPr lang="en-US" dirty="0"/>
          </a:p>
        </p:txBody>
      </p:sp>
      <p:sp>
        <p:nvSpPr>
          <p:cNvPr id="6" name="Slide Number Placeholder 5"/>
          <p:cNvSpPr>
            <a:spLocks noGrp="1"/>
          </p:cNvSpPr>
          <p:nvPr>
            <p:ph type="sldNum" sz="quarter" idx="12"/>
          </p:nvPr>
        </p:nvSpPr>
        <p:spPr>
          <a:xfrm>
            <a:off x="6019800" y="6356350"/>
            <a:ext cx="1066800" cy="365125"/>
          </a:xfrm>
        </p:spPr>
        <p:txBody>
          <a:bodyPr bIns="0" anchor="t" anchorCtr="0"/>
          <a:lstStyle>
            <a:lvl1pPr>
              <a:defRPr sz="1000">
                <a:latin typeface="Arial"/>
              </a:defRPr>
            </a:lvl1pPr>
          </a:lstStyle>
          <a:p>
            <a:fld id="{3A3CF981-253F-DC4E-AA25-8047D79B0CCA}" type="slidenum">
              <a:rPr lang="en-US" smtClean="0"/>
              <a:pPr/>
              <a:t>‹#›</a:t>
            </a:fld>
            <a:endParaRPr lang="en-US" dirty="0"/>
          </a:p>
        </p:txBody>
      </p:sp>
      <p:cxnSp>
        <p:nvCxnSpPr>
          <p:cNvPr id="7" name="Straight Connector 6"/>
          <p:cNvCxnSpPr/>
          <p:nvPr/>
        </p:nvCxnSpPr>
        <p:spPr>
          <a:xfrm>
            <a:off x="457200" y="1473199"/>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6350001"/>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57200" y="1473199"/>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0" y="6350001"/>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04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RE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bIns="0" anchor="t" anchorCtr="0">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57199" y="1600200"/>
            <a:ext cx="3197123"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793612" y="1600200"/>
            <a:ext cx="3292987"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457200" y="6356350"/>
            <a:ext cx="1074994" cy="365125"/>
          </a:xfrm>
        </p:spPr>
        <p:txBody>
          <a:bodyPr bIns="0" anchor="t" anchorCtr="0"/>
          <a:lstStyle>
            <a:lvl1pPr>
              <a:defRPr sz="1000">
                <a:latin typeface="Arial"/>
              </a:defRPr>
            </a:lvl1pPr>
          </a:lstStyle>
          <a:p>
            <a:fld id="{414C9874-1BEB-1044-B84E-3B8811A04673}" type="datetimeFigureOut">
              <a:rPr lang="en-US" smtClean="0"/>
              <a:pPr/>
              <a:t>7/19/2018</a:t>
            </a:fld>
            <a:endParaRPr lang="en-US" dirty="0"/>
          </a:p>
        </p:txBody>
      </p:sp>
      <p:sp>
        <p:nvSpPr>
          <p:cNvPr id="9" name="Footer Placeholder 4"/>
          <p:cNvSpPr>
            <a:spLocks noGrp="1"/>
          </p:cNvSpPr>
          <p:nvPr>
            <p:ph type="ftr" sz="quarter" idx="11"/>
          </p:nvPr>
        </p:nvSpPr>
        <p:spPr>
          <a:xfrm>
            <a:off x="1532194" y="6356350"/>
            <a:ext cx="4487606" cy="365125"/>
          </a:xfrm>
        </p:spPr>
        <p:txBody>
          <a:bodyPr bIns="0" anchor="t" anchorCtr="0"/>
          <a:lstStyle>
            <a:lvl1pPr algn="l">
              <a:defRPr sz="1000">
                <a:latin typeface="Arial"/>
              </a:defRPr>
            </a:lvl1pPr>
          </a:lstStyle>
          <a:p>
            <a:endParaRPr lang="en-US" dirty="0"/>
          </a:p>
        </p:txBody>
      </p:sp>
      <p:sp>
        <p:nvSpPr>
          <p:cNvPr id="10" name="Slide Number Placeholder 5"/>
          <p:cNvSpPr>
            <a:spLocks noGrp="1"/>
          </p:cNvSpPr>
          <p:nvPr>
            <p:ph type="sldNum" sz="quarter" idx="12"/>
          </p:nvPr>
        </p:nvSpPr>
        <p:spPr>
          <a:xfrm>
            <a:off x="6019800" y="6356350"/>
            <a:ext cx="1066800" cy="365125"/>
          </a:xfrm>
        </p:spPr>
        <p:txBody>
          <a:bodyPr bIns="0" anchor="t" anchorCtr="0"/>
          <a:lstStyle>
            <a:lvl1pPr>
              <a:defRPr sz="1000">
                <a:latin typeface="Arial"/>
              </a:defRPr>
            </a:lvl1pPr>
          </a:lstStyle>
          <a:p>
            <a:fld id="{3A3CF981-253F-DC4E-AA25-8047D79B0CCA}" type="slidenum">
              <a:rPr lang="en-US" smtClean="0"/>
              <a:pPr/>
              <a:t>‹#›</a:t>
            </a:fld>
            <a:endParaRPr lang="en-US" dirty="0"/>
          </a:p>
        </p:txBody>
      </p:sp>
      <p:cxnSp>
        <p:nvCxnSpPr>
          <p:cNvPr id="11" name="Straight Connector 10"/>
          <p:cNvCxnSpPr/>
          <p:nvPr/>
        </p:nvCxnSpPr>
        <p:spPr>
          <a:xfrm>
            <a:off x="457200" y="1473199"/>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200" y="6350001"/>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1473199"/>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 y="6350001"/>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48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RE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571" y="5160707"/>
            <a:ext cx="7772400" cy="1362075"/>
          </a:xfrm>
        </p:spPr>
        <p:txBody>
          <a:bodyPr anchor="t">
            <a:normAutofit/>
          </a:bodyPr>
          <a:lstStyle>
            <a:lvl1pPr algn="l">
              <a:defRPr sz="3200" b="1"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48571" y="4195098"/>
            <a:ext cx="7846142" cy="663678"/>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26609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redit Slide RE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98977"/>
            <a:ext cx="8229600" cy="1143000"/>
          </a:xfrm>
        </p:spPr>
        <p:txBody>
          <a:bodyPr/>
          <a:lstStyle>
            <a:lvl1pPr algn="ctr">
              <a:defRPr sz="2000"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2968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RED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6967" y="2130425"/>
            <a:ext cx="4989871" cy="1024091"/>
          </a:xfrm>
        </p:spPr>
        <p:txBody>
          <a:bodyPr bIns="0" anchor="t" anchorCtr="0">
            <a:noAutofit/>
          </a:bodyPr>
          <a:lstStyle>
            <a:lvl1pP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96967" y="3280287"/>
            <a:ext cx="4989871" cy="496939"/>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8083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RED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29400" cy="1143000"/>
          </a:xfrm>
        </p:spPr>
        <p:txBody>
          <a:bodyPr lIns="0" tIns="0" rIns="0" bIns="0" anchor="t" anchorCtr="0">
            <a:noAutofit/>
          </a:bodyPr>
          <a:lstStyle>
            <a:lvl1pPr>
              <a:defRPr sz="3200" baseline="0"/>
            </a:lvl1pPr>
          </a:lstStyle>
          <a:p>
            <a:r>
              <a:rPr lang="en-AU" dirty="0" smtClean="0"/>
              <a:t>Click to edit Master title style</a:t>
            </a:r>
            <a:br>
              <a:rPr lang="en-AU" dirty="0" smtClean="0"/>
            </a:br>
            <a:endParaRPr lang="en-US" dirty="0"/>
          </a:p>
        </p:txBody>
      </p:sp>
      <p:sp>
        <p:nvSpPr>
          <p:cNvPr id="3" name="Content Placeholder 2"/>
          <p:cNvSpPr>
            <a:spLocks noGrp="1"/>
          </p:cNvSpPr>
          <p:nvPr>
            <p:ph idx="1"/>
          </p:nvPr>
        </p:nvSpPr>
        <p:spPr>
          <a:xfrm>
            <a:off x="457200" y="1600200"/>
            <a:ext cx="6629400" cy="4525963"/>
          </a:xfrm>
        </p:spPr>
        <p:txBody>
          <a:bodyPr bIns="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1074994" cy="365125"/>
          </a:xfrm>
        </p:spPr>
        <p:txBody>
          <a:bodyPr bIns="0" anchor="t" anchorCtr="0"/>
          <a:lstStyle>
            <a:lvl1pPr>
              <a:defRPr sz="1000">
                <a:latin typeface="Arial"/>
              </a:defRPr>
            </a:lvl1pPr>
          </a:lstStyle>
          <a:p>
            <a:fld id="{414C9874-1BEB-1044-B84E-3B8811A04673}" type="datetimeFigureOut">
              <a:rPr lang="en-US" smtClean="0"/>
              <a:pPr/>
              <a:t>7/19/2018</a:t>
            </a:fld>
            <a:endParaRPr lang="en-US" dirty="0"/>
          </a:p>
        </p:txBody>
      </p:sp>
      <p:sp>
        <p:nvSpPr>
          <p:cNvPr id="5" name="Footer Placeholder 4"/>
          <p:cNvSpPr>
            <a:spLocks noGrp="1"/>
          </p:cNvSpPr>
          <p:nvPr>
            <p:ph type="ftr" sz="quarter" idx="11"/>
          </p:nvPr>
        </p:nvSpPr>
        <p:spPr>
          <a:xfrm>
            <a:off x="1532194" y="6356350"/>
            <a:ext cx="4487606" cy="365125"/>
          </a:xfrm>
        </p:spPr>
        <p:txBody>
          <a:bodyPr bIns="0" anchor="t" anchorCtr="0"/>
          <a:lstStyle>
            <a:lvl1pPr algn="l">
              <a:defRPr sz="1000">
                <a:latin typeface="Arial"/>
              </a:defRPr>
            </a:lvl1pPr>
          </a:lstStyle>
          <a:p>
            <a:endParaRPr lang="en-US" dirty="0"/>
          </a:p>
        </p:txBody>
      </p:sp>
      <p:sp>
        <p:nvSpPr>
          <p:cNvPr id="6" name="Slide Number Placeholder 5"/>
          <p:cNvSpPr>
            <a:spLocks noGrp="1"/>
          </p:cNvSpPr>
          <p:nvPr>
            <p:ph type="sldNum" sz="quarter" idx="12"/>
          </p:nvPr>
        </p:nvSpPr>
        <p:spPr>
          <a:xfrm>
            <a:off x="6019800" y="6356350"/>
            <a:ext cx="1066800" cy="365125"/>
          </a:xfrm>
        </p:spPr>
        <p:txBody>
          <a:bodyPr bIns="0" anchor="t" anchorCtr="0"/>
          <a:lstStyle>
            <a:lvl1pPr>
              <a:defRPr sz="1000">
                <a:latin typeface="Arial"/>
              </a:defRPr>
            </a:lvl1pPr>
          </a:lstStyle>
          <a:p>
            <a:fld id="{3A3CF981-253F-DC4E-AA25-8047D79B0CCA}" type="slidenum">
              <a:rPr lang="en-US" smtClean="0"/>
              <a:pPr/>
              <a:t>‹#›</a:t>
            </a:fld>
            <a:endParaRPr lang="en-US" dirty="0"/>
          </a:p>
        </p:txBody>
      </p:sp>
      <p:cxnSp>
        <p:nvCxnSpPr>
          <p:cNvPr id="7" name="Straight Connector 6"/>
          <p:cNvCxnSpPr/>
          <p:nvPr/>
        </p:nvCxnSpPr>
        <p:spPr>
          <a:xfrm>
            <a:off x="457200" y="1473199"/>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6350001"/>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57200" y="1473199"/>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0" y="6350001"/>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29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RED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bIns="0" anchor="t" anchorCtr="0">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57199" y="1600200"/>
            <a:ext cx="3197123"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793612" y="1600200"/>
            <a:ext cx="3292987"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457200" y="6356350"/>
            <a:ext cx="1074994" cy="365125"/>
          </a:xfrm>
        </p:spPr>
        <p:txBody>
          <a:bodyPr bIns="0" anchor="t" anchorCtr="0"/>
          <a:lstStyle>
            <a:lvl1pPr>
              <a:defRPr sz="1000">
                <a:latin typeface="Arial"/>
              </a:defRPr>
            </a:lvl1pPr>
          </a:lstStyle>
          <a:p>
            <a:fld id="{414C9874-1BEB-1044-B84E-3B8811A04673}" type="datetimeFigureOut">
              <a:rPr lang="en-US" smtClean="0"/>
              <a:pPr/>
              <a:t>7/19/2018</a:t>
            </a:fld>
            <a:endParaRPr lang="en-US" dirty="0"/>
          </a:p>
        </p:txBody>
      </p:sp>
      <p:sp>
        <p:nvSpPr>
          <p:cNvPr id="9" name="Footer Placeholder 4"/>
          <p:cNvSpPr>
            <a:spLocks noGrp="1"/>
          </p:cNvSpPr>
          <p:nvPr>
            <p:ph type="ftr" sz="quarter" idx="11"/>
          </p:nvPr>
        </p:nvSpPr>
        <p:spPr>
          <a:xfrm>
            <a:off x="1532194" y="6356350"/>
            <a:ext cx="4487606" cy="365125"/>
          </a:xfrm>
        </p:spPr>
        <p:txBody>
          <a:bodyPr bIns="0" anchor="t" anchorCtr="0"/>
          <a:lstStyle>
            <a:lvl1pPr algn="l">
              <a:defRPr sz="1000">
                <a:latin typeface="Arial"/>
              </a:defRPr>
            </a:lvl1pPr>
          </a:lstStyle>
          <a:p>
            <a:endParaRPr lang="en-US" dirty="0"/>
          </a:p>
        </p:txBody>
      </p:sp>
      <p:sp>
        <p:nvSpPr>
          <p:cNvPr id="10" name="Slide Number Placeholder 5"/>
          <p:cNvSpPr>
            <a:spLocks noGrp="1"/>
          </p:cNvSpPr>
          <p:nvPr>
            <p:ph type="sldNum" sz="quarter" idx="12"/>
          </p:nvPr>
        </p:nvSpPr>
        <p:spPr>
          <a:xfrm>
            <a:off x="6019800" y="6356350"/>
            <a:ext cx="1066800" cy="365125"/>
          </a:xfrm>
        </p:spPr>
        <p:txBody>
          <a:bodyPr bIns="0" anchor="t" anchorCtr="0"/>
          <a:lstStyle>
            <a:lvl1pPr>
              <a:defRPr sz="1000">
                <a:latin typeface="Arial"/>
              </a:defRPr>
            </a:lvl1pPr>
          </a:lstStyle>
          <a:p>
            <a:fld id="{3A3CF981-253F-DC4E-AA25-8047D79B0CCA}" type="slidenum">
              <a:rPr lang="en-US" smtClean="0"/>
              <a:pPr/>
              <a:t>‹#›</a:t>
            </a:fld>
            <a:endParaRPr lang="en-US" dirty="0"/>
          </a:p>
        </p:txBody>
      </p:sp>
      <p:cxnSp>
        <p:nvCxnSpPr>
          <p:cNvPr id="11" name="Straight Connector 10"/>
          <p:cNvCxnSpPr/>
          <p:nvPr/>
        </p:nvCxnSpPr>
        <p:spPr>
          <a:xfrm>
            <a:off x="457200" y="1473199"/>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200" y="6350001"/>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1473199"/>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 y="6350001"/>
            <a:ext cx="6629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noFill/>
        </p:spPr>
        <p:txBody>
          <a:bodyPr vert="horz" lIns="91440" tIns="45720" rIns="9144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C9874-1BEB-1044-B84E-3B8811A04673}" type="datetimeFigureOut">
              <a:rPr lang="en-US" smtClean="0"/>
              <a:t>7/19/2018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CF981-253F-DC4E-AA25-8047D79B0CCA}" type="slidenum">
              <a:rPr lang="en-US" smtClean="0"/>
              <a:t>‹#›</a:t>
            </a:fld>
            <a:endParaRPr lang="en-US"/>
          </a:p>
        </p:txBody>
      </p:sp>
    </p:spTree>
    <p:extLst>
      <p:ext uri="{BB962C8B-B14F-4D97-AF65-F5344CB8AC3E}">
        <p14:creationId xmlns:p14="http://schemas.microsoft.com/office/powerpoint/2010/main" val="174444713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xStyles>
    <p:titleStyle>
      <a:lvl1pPr algn="l" defTabSz="457200" rtl="0" eaLnBrk="1" latinLnBrk="0" hangingPunct="1">
        <a:spcBef>
          <a:spcPct val="0"/>
        </a:spcBef>
        <a:buNone/>
        <a:defRPr sz="3600" b="1" i="0" kern="1200">
          <a:solidFill>
            <a:srgbClr val="C80B23"/>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C80B23"/>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bg2"/>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bg2"/>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bg2"/>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bg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388630"/>
          </a:xfrm>
        </p:spPr>
        <p:txBody>
          <a:bodyPr/>
          <a:lstStyle/>
          <a:p>
            <a:r>
              <a:rPr lang="en-US" dirty="0" smtClean="0"/>
              <a:t>Training Nurses in Multidisciplinary </a:t>
            </a:r>
            <a:r>
              <a:rPr lang="en-US" dirty="0"/>
              <a:t>S</a:t>
            </a:r>
            <a:r>
              <a:rPr lang="en-US" dirty="0" smtClean="0"/>
              <a:t>ettings</a:t>
            </a:r>
            <a:endParaRPr lang="en-US" dirty="0"/>
          </a:p>
        </p:txBody>
      </p:sp>
      <p:sp>
        <p:nvSpPr>
          <p:cNvPr id="3" name="Subtitle 2"/>
          <p:cNvSpPr>
            <a:spLocks noGrp="1"/>
          </p:cNvSpPr>
          <p:nvPr>
            <p:ph type="subTitle" idx="1"/>
          </p:nvPr>
        </p:nvSpPr>
        <p:spPr>
          <a:xfrm>
            <a:off x="4987638" y="4682836"/>
            <a:ext cx="4027054" cy="931793"/>
          </a:xfrm>
        </p:spPr>
        <p:txBody>
          <a:bodyPr>
            <a:normAutofit fontScale="62500" lnSpcReduction="20000"/>
          </a:bodyPr>
          <a:lstStyle/>
          <a:p>
            <a:r>
              <a:rPr lang="en-US" dirty="0" smtClean="0"/>
              <a:t>Glenda Whiting</a:t>
            </a:r>
          </a:p>
          <a:p>
            <a:r>
              <a:rPr lang="en-US" dirty="0" smtClean="0"/>
              <a:t>Principal Lecturer – Health</a:t>
            </a:r>
          </a:p>
          <a:p>
            <a:r>
              <a:rPr lang="en-US" dirty="0" smtClean="0"/>
              <a:t>TAFESA</a:t>
            </a:r>
          </a:p>
          <a:p>
            <a:r>
              <a:rPr lang="en-US" dirty="0" smtClean="0"/>
              <a:t> Adelaide South Australia</a:t>
            </a:r>
          </a:p>
          <a:p>
            <a:endParaRPr lang="en-US" dirty="0"/>
          </a:p>
        </p:txBody>
      </p:sp>
    </p:spTree>
    <p:extLst>
      <p:ext uri="{BB962C8B-B14F-4D97-AF65-F5344CB8AC3E}">
        <p14:creationId xmlns:p14="http://schemas.microsoft.com/office/powerpoint/2010/main" val="3080678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Problems</a:t>
            </a:r>
            <a:endParaRPr lang="en-AU" dirty="0"/>
          </a:p>
        </p:txBody>
      </p:sp>
      <p:sp>
        <p:nvSpPr>
          <p:cNvPr id="3" name="Content Placeholder 2"/>
          <p:cNvSpPr>
            <a:spLocks noGrp="1"/>
          </p:cNvSpPr>
          <p:nvPr>
            <p:ph sz="half" idx="1"/>
          </p:nvPr>
        </p:nvSpPr>
        <p:spPr>
          <a:xfrm>
            <a:off x="457199" y="1600200"/>
            <a:ext cx="6840748" cy="4525963"/>
          </a:xfrm>
        </p:spPr>
        <p:txBody>
          <a:bodyPr/>
          <a:lstStyle/>
          <a:p>
            <a:pPr marL="0" indent="0">
              <a:buNone/>
            </a:pPr>
            <a:r>
              <a:rPr lang="en-AU" dirty="0">
                <a:solidFill>
                  <a:srgbClr val="505444"/>
                </a:solidFill>
                <a:latin typeface="Arial" panose="020B0604020202020204" pitchFamily="34" charset="0"/>
              </a:rPr>
              <a:t>The current modalities do </a:t>
            </a:r>
            <a:r>
              <a:rPr lang="en-AU" dirty="0" smtClean="0">
                <a:solidFill>
                  <a:srgbClr val="505444"/>
                </a:solidFill>
                <a:latin typeface="Arial" panose="020B0604020202020204" pitchFamily="34" charset="0"/>
              </a:rPr>
              <a:t>not necessarily </a:t>
            </a:r>
            <a:r>
              <a:rPr lang="en-AU" dirty="0">
                <a:solidFill>
                  <a:srgbClr val="505444"/>
                </a:solidFill>
                <a:latin typeface="Arial" panose="020B0604020202020204" pitchFamily="34" charset="0"/>
              </a:rPr>
              <a:t>provide positive outcomes for </a:t>
            </a:r>
            <a:r>
              <a:rPr lang="en-AU" dirty="0" smtClean="0">
                <a:solidFill>
                  <a:srgbClr val="505444"/>
                </a:solidFill>
                <a:latin typeface="Arial" panose="020B0604020202020204" pitchFamily="34" charset="0"/>
              </a:rPr>
              <a:t>people and </a:t>
            </a:r>
            <a:r>
              <a:rPr lang="en-AU" dirty="0">
                <a:solidFill>
                  <a:srgbClr val="505444"/>
                </a:solidFill>
                <a:latin typeface="Arial" panose="020B0604020202020204" pitchFamily="34" charset="0"/>
              </a:rPr>
              <a:t>their communities; and sustainable, </a:t>
            </a:r>
            <a:r>
              <a:rPr lang="en-AU" dirty="0" smtClean="0">
                <a:solidFill>
                  <a:srgbClr val="505444"/>
                </a:solidFill>
                <a:latin typeface="Arial" panose="020B0604020202020204" pitchFamily="34" charset="0"/>
              </a:rPr>
              <a:t>replicable service </a:t>
            </a:r>
            <a:r>
              <a:rPr lang="en-AU" dirty="0">
                <a:solidFill>
                  <a:srgbClr val="505444"/>
                </a:solidFill>
                <a:latin typeface="Arial" panose="020B0604020202020204" pitchFamily="34" charset="0"/>
              </a:rPr>
              <a:t>delivery remains a </a:t>
            </a:r>
            <a:r>
              <a:rPr lang="en-AU" dirty="0" smtClean="0">
                <a:solidFill>
                  <a:srgbClr val="505444"/>
                </a:solidFill>
                <a:latin typeface="Arial" panose="020B0604020202020204" pitchFamily="34" charset="0"/>
              </a:rPr>
              <a:t>challenge</a:t>
            </a:r>
            <a:endParaRPr lang="en-AU" dirty="0">
              <a:solidFill>
                <a:srgbClr val="505444"/>
              </a:solidFill>
              <a:latin typeface="Arial" panose="020B0604020202020204" pitchFamily="34" charset="0"/>
            </a:endParaRPr>
          </a:p>
          <a:p>
            <a:pPr marL="0" indent="0">
              <a:buNone/>
            </a:pPr>
            <a:endParaRPr lang="en-AU" dirty="0" smtClean="0">
              <a:solidFill>
                <a:srgbClr val="505444"/>
              </a:solidFill>
              <a:latin typeface="Arial" panose="020B0604020202020204" pitchFamily="34" charset="0"/>
            </a:endParaRPr>
          </a:p>
          <a:p>
            <a:pPr marL="0" indent="0">
              <a:buNone/>
            </a:pPr>
            <a:r>
              <a:rPr lang="en-AU" dirty="0" smtClean="0">
                <a:solidFill>
                  <a:srgbClr val="505444"/>
                </a:solidFill>
                <a:latin typeface="Arial" panose="020B0604020202020204" pitchFamily="34" charset="0"/>
              </a:rPr>
              <a:t>Funding models </a:t>
            </a:r>
            <a:r>
              <a:rPr lang="en-AU" dirty="0">
                <a:solidFill>
                  <a:srgbClr val="505444"/>
                </a:solidFill>
                <a:latin typeface="Arial" panose="020B0604020202020204" pitchFamily="34" charset="0"/>
              </a:rPr>
              <a:t>for good health should support </a:t>
            </a:r>
            <a:r>
              <a:rPr lang="en-AU" dirty="0" smtClean="0">
                <a:solidFill>
                  <a:srgbClr val="505444"/>
                </a:solidFill>
                <a:latin typeface="Arial" panose="020B0604020202020204" pitchFamily="34" charset="0"/>
              </a:rPr>
              <a:t>sound health </a:t>
            </a:r>
            <a:r>
              <a:rPr lang="en-AU" dirty="0">
                <a:solidFill>
                  <a:srgbClr val="505444"/>
                </a:solidFill>
                <a:latin typeface="Arial" panose="020B0604020202020204" pitchFamily="34" charset="0"/>
              </a:rPr>
              <a:t>policy designed to meet population </a:t>
            </a:r>
            <a:r>
              <a:rPr lang="en-AU" dirty="0" smtClean="0">
                <a:solidFill>
                  <a:srgbClr val="505444"/>
                </a:solidFill>
                <a:latin typeface="Arial" panose="020B0604020202020204" pitchFamily="34" charset="0"/>
              </a:rPr>
              <a:t>needs</a:t>
            </a:r>
            <a:endParaRPr lang="en-AU" dirty="0"/>
          </a:p>
        </p:txBody>
      </p:sp>
    </p:spTree>
    <p:extLst>
      <p:ext uri="{BB962C8B-B14F-4D97-AF65-F5344CB8AC3E}">
        <p14:creationId xmlns:p14="http://schemas.microsoft.com/office/powerpoint/2010/main" val="173090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Solutions</a:t>
            </a:r>
            <a:endParaRPr lang="en-AU" dirty="0"/>
          </a:p>
        </p:txBody>
      </p:sp>
      <p:sp>
        <p:nvSpPr>
          <p:cNvPr id="3" name="Content Placeholder 2"/>
          <p:cNvSpPr>
            <a:spLocks noGrp="1"/>
          </p:cNvSpPr>
          <p:nvPr>
            <p:ph sz="half" idx="1"/>
          </p:nvPr>
        </p:nvSpPr>
        <p:spPr>
          <a:xfrm>
            <a:off x="457199" y="1600200"/>
            <a:ext cx="6840748" cy="4525963"/>
          </a:xfrm>
        </p:spPr>
        <p:txBody>
          <a:bodyPr/>
          <a:lstStyle/>
          <a:p>
            <a:pPr marL="0" indent="0">
              <a:buNone/>
            </a:pPr>
            <a:r>
              <a:rPr lang="en-AU" dirty="0">
                <a:solidFill>
                  <a:srgbClr val="505444"/>
                </a:solidFill>
                <a:latin typeface="Arial" panose="020B0604020202020204" pitchFamily="34" charset="0"/>
              </a:rPr>
              <a:t>To encourage a primary health care </a:t>
            </a:r>
            <a:r>
              <a:rPr lang="en-AU" dirty="0" smtClean="0">
                <a:solidFill>
                  <a:srgbClr val="505444"/>
                </a:solidFill>
                <a:latin typeface="Arial" panose="020B0604020202020204" pitchFamily="34" charset="0"/>
              </a:rPr>
              <a:t>focus within </a:t>
            </a:r>
            <a:r>
              <a:rPr lang="en-AU" dirty="0">
                <a:solidFill>
                  <a:srgbClr val="505444"/>
                </a:solidFill>
                <a:latin typeface="Arial" panose="020B0604020202020204" pitchFamily="34" charset="0"/>
              </a:rPr>
              <a:t>education and training programs a </a:t>
            </a:r>
            <a:r>
              <a:rPr lang="en-AU" dirty="0" smtClean="0">
                <a:solidFill>
                  <a:srgbClr val="505444"/>
                </a:solidFill>
                <a:latin typeface="Arial" panose="020B0604020202020204" pitchFamily="34" charset="0"/>
              </a:rPr>
              <a:t>broad perspective </a:t>
            </a:r>
            <a:r>
              <a:rPr lang="en-AU" dirty="0">
                <a:solidFill>
                  <a:srgbClr val="505444"/>
                </a:solidFill>
                <a:latin typeface="Arial" panose="020B0604020202020204" pitchFamily="34" charset="0"/>
              </a:rPr>
              <a:t>on health and health service </a:t>
            </a:r>
            <a:r>
              <a:rPr lang="en-AU" dirty="0" smtClean="0">
                <a:solidFill>
                  <a:srgbClr val="505444"/>
                </a:solidFill>
                <a:latin typeface="Arial" panose="020B0604020202020204" pitchFamily="34" charset="0"/>
              </a:rPr>
              <a:t>delivery is critical</a:t>
            </a:r>
          </a:p>
          <a:p>
            <a:endParaRPr lang="en-AU" dirty="0" smtClean="0">
              <a:solidFill>
                <a:srgbClr val="505444"/>
              </a:solidFill>
              <a:latin typeface="Arial" panose="020B0604020202020204" pitchFamily="34" charset="0"/>
            </a:endParaRPr>
          </a:p>
          <a:p>
            <a:pPr marL="0" indent="0">
              <a:buNone/>
            </a:pPr>
            <a:r>
              <a:rPr lang="en-AU" dirty="0">
                <a:solidFill>
                  <a:srgbClr val="505444"/>
                </a:solidFill>
                <a:latin typeface="Arial" panose="020B0604020202020204" pitchFamily="34" charset="0"/>
              </a:rPr>
              <a:t>Future teaching models with integration</a:t>
            </a:r>
          </a:p>
          <a:p>
            <a:pPr marL="0" indent="0">
              <a:buNone/>
            </a:pPr>
            <a:r>
              <a:rPr lang="en-AU" dirty="0" smtClean="0">
                <a:solidFill>
                  <a:srgbClr val="505444"/>
                </a:solidFill>
                <a:latin typeface="Arial" panose="020B0604020202020204" pitchFamily="34" charset="0"/>
              </a:rPr>
              <a:t>of </a:t>
            </a:r>
            <a:r>
              <a:rPr lang="en-AU" dirty="0">
                <a:solidFill>
                  <a:srgbClr val="505444"/>
                </a:solidFill>
                <a:latin typeface="Arial" panose="020B0604020202020204" pitchFamily="34" charset="0"/>
              </a:rPr>
              <a:t>educational programs around chronic </a:t>
            </a:r>
            <a:r>
              <a:rPr lang="en-AU" dirty="0" smtClean="0">
                <a:solidFill>
                  <a:srgbClr val="505444"/>
                </a:solidFill>
                <a:latin typeface="Arial" panose="020B0604020202020204" pitchFamily="34" charset="0"/>
              </a:rPr>
              <a:t>illnesses</a:t>
            </a:r>
            <a:r>
              <a:rPr lang="en-AU" dirty="0" smtClean="0">
                <a:solidFill>
                  <a:srgbClr val="505444"/>
                </a:solidFill>
                <a:latin typeface="Arial" panose="020B0604020202020204" pitchFamily="34" charset="0"/>
              </a:rPr>
              <a:t>, communication </a:t>
            </a:r>
            <a:r>
              <a:rPr lang="en-AU" dirty="0">
                <a:solidFill>
                  <a:srgbClr val="505444"/>
                </a:solidFill>
                <a:latin typeface="Arial" panose="020B0604020202020204" pitchFamily="34" charset="0"/>
              </a:rPr>
              <a:t>strategies and </a:t>
            </a:r>
            <a:r>
              <a:rPr lang="en-AU" dirty="0" smtClean="0">
                <a:solidFill>
                  <a:srgbClr val="505444"/>
                </a:solidFill>
                <a:latin typeface="Arial" panose="020B0604020202020204" pitchFamily="34" charset="0"/>
              </a:rPr>
              <a:t>	lifestyle changes must </a:t>
            </a:r>
            <a:r>
              <a:rPr lang="en-AU" dirty="0">
                <a:solidFill>
                  <a:srgbClr val="505444"/>
                </a:solidFill>
                <a:latin typeface="Arial" panose="020B0604020202020204" pitchFamily="34" charset="0"/>
              </a:rPr>
              <a:t>have high priority and </a:t>
            </a:r>
            <a:r>
              <a:rPr lang="en-AU" dirty="0" smtClean="0">
                <a:solidFill>
                  <a:srgbClr val="505444"/>
                </a:solidFill>
                <a:latin typeface="Arial" panose="020B0604020202020204" pitchFamily="34" charset="0"/>
              </a:rPr>
              <a:t>	should </a:t>
            </a:r>
            <a:r>
              <a:rPr lang="en-AU" dirty="0">
                <a:solidFill>
                  <a:srgbClr val="505444"/>
                </a:solidFill>
                <a:latin typeface="Arial" panose="020B0604020202020204" pitchFamily="34" charset="0"/>
              </a:rPr>
              <a:t>aim at </a:t>
            </a:r>
            <a:r>
              <a:rPr lang="en-AU" dirty="0" smtClean="0">
                <a:solidFill>
                  <a:srgbClr val="505444"/>
                </a:solidFill>
                <a:latin typeface="Arial" panose="020B0604020202020204" pitchFamily="34" charset="0"/>
              </a:rPr>
              <a:t>a transdisciplinary </a:t>
            </a:r>
            <a:r>
              <a:rPr lang="en-AU" dirty="0">
                <a:solidFill>
                  <a:srgbClr val="505444"/>
                </a:solidFill>
                <a:latin typeface="Arial" panose="020B0604020202020204" pitchFamily="34" charset="0"/>
              </a:rPr>
              <a:t>audience</a:t>
            </a:r>
            <a:endParaRPr lang="en-AU" dirty="0"/>
          </a:p>
        </p:txBody>
      </p:sp>
    </p:spTree>
    <p:extLst>
      <p:ext uri="{BB962C8B-B14F-4D97-AF65-F5344CB8AC3E}">
        <p14:creationId xmlns:p14="http://schemas.microsoft.com/office/powerpoint/2010/main" val="370555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Solutions</a:t>
            </a:r>
            <a:endParaRPr lang="en-AU" dirty="0"/>
          </a:p>
        </p:txBody>
      </p:sp>
      <p:sp>
        <p:nvSpPr>
          <p:cNvPr id="3" name="Content Placeholder 2"/>
          <p:cNvSpPr>
            <a:spLocks noGrp="1"/>
          </p:cNvSpPr>
          <p:nvPr>
            <p:ph sz="half" idx="1"/>
          </p:nvPr>
        </p:nvSpPr>
        <p:spPr>
          <a:xfrm>
            <a:off x="457199" y="1600200"/>
            <a:ext cx="6840748" cy="4705709"/>
          </a:xfrm>
        </p:spPr>
        <p:txBody>
          <a:bodyPr/>
          <a:lstStyle/>
          <a:p>
            <a:r>
              <a:rPr lang="en-AU" dirty="0">
                <a:solidFill>
                  <a:srgbClr val="505444"/>
                </a:solidFill>
                <a:latin typeface="Arial" panose="020B0604020202020204" pitchFamily="34" charset="0"/>
              </a:rPr>
              <a:t>The teaching model needs to be a </a:t>
            </a:r>
            <a:r>
              <a:rPr lang="en-AU" dirty="0" smtClean="0">
                <a:solidFill>
                  <a:srgbClr val="505444"/>
                </a:solidFill>
                <a:latin typeface="Arial" panose="020B0604020202020204" pitchFamily="34" charset="0"/>
              </a:rPr>
              <a:t>shared academic </a:t>
            </a:r>
            <a:r>
              <a:rPr lang="en-AU" dirty="0">
                <a:solidFill>
                  <a:srgbClr val="505444"/>
                </a:solidFill>
                <a:latin typeface="Arial" panose="020B0604020202020204" pitchFamily="34" charset="0"/>
              </a:rPr>
              <a:t>and clinical model, that is </a:t>
            </a:r>
            <a:r>
              <a:rPr lang="en-AU" dirty="0" smtClean="0">
                <a:solidFill>
                  <a:srgbClr val="505444"/>
                </a:solidFill>
                <a:latin typeface="Arial" panose="020B0604020202020204" pitchFamily="34" charset="0"/>
              </a:rPr>
              <a:t>current expert </a:t>
            </a:r>
            <a:r>
              <a:rPr lang="en-AU" dirty="0">
                <a:solidFill>
                  <a:srgbClr val="505444"/>
                </a:solidFill>
                <a:latin typeface="Arial" panose="020B0604020202020204" pitchFamily="34" charset="0"/>
              </a:rPr>
              <a:t>practitioners should be invited to teach </a:t>
            </a:r>
            <a:r>
              <a:rPr lang="en-AU" dirty="0" smtClean="0">
                <a:solidFill>
                  <a:srgbClr val="505444"/>
                </a:solidFill>
                <a:latin typeface="Arial" panose="020B0604020202020204" pitchFamily="34" charset="0"/>
              </a:rPr>
              <a:t>in academic </a:t>
            </a:r>
            <a:r>
              <a:rPr lang="en-AU" dirty="0">
                <a:solidFill>
                  <a:srgbClr val="505444"/>
                </a:solidFill>
                <a:latin typeface="Arial" panose="020B0604020202020204" pitchFamily="34" charset="0"/>
              </a:rPr>
              <a:t>courses to provide a rich </a:t>
            </a:r>
            <a:r>
              <a:rPr lang="en-AU" dirty="0" smtClean="0">
                <a:solidFill>
                  <a:srgbClr val="505444"/>
                </a:solidFill>
                <a:latin typeface="Arial" panose="020B0604020202020204" pitchFamily="34" charset="0"/>
              </a:rPr>
              <a:t>contemporary experience </a:t>
            </a:r>
            <a:r>
              <a:rPr lang="en-AU" dirty="0">
                <a:solidFill>
                  <a:srgbClr val="505444"/>
                </a:solidFill>
                <a:latin typeface="Arial" panose="020B0604020202020204" pitchFamily="34" charset="0"/>
              </a:rPr>
              <a:t>to students. </a:t>
            </a:r>
            <a:endParaRPr lang="en-AU" dirty="0" smtClean="0">
              <a:solidFill>
                <a:srgbClr val="505444"/>
              </a:solidFill>
              <a:latin typeface="Arial" panose="020B0604020202020204" pitchFamily="34" charset="0"/>
            </a:endParaRPr>
          </a:p>
          <a:p>
            <a:r>
              <a:rPr lang="en-AU" dirty="0" smtClean="0">
                <a:solidFill>
                  <a:srgbClr val="505444"/>
                </a:solidFill>
                <a:latin typeface="Arial" panose="020B0604020202020204" pitchFamily="34" charset="0"/>
              </a:rPr>
              <a:t>A </a:t>
            </a:r>
            <a:r>
              <a:rPr lang="en-AU" dirty="0">
                <a:solidFill>
                  <a:srgbClr val="505444"/>
                </a:solidFill>
                <a:latin typeface="Arial" panose="020B0604020202020204" pitchFamily="34" charset="0"/>
              </a:rPr>
              <a:t>shared teaching </a:t>
            </a:r>
            <a:r>
              <a:rPr lang="en-AU" dirty="0" smtClean="0">
                <a:solidFill>
                  <a:srgbClr val="505444"/>
                </a:solidFill>
                <a:latin typeface="Arial" panose="020B0604020202020204" pitchFamily="34" charset="0"/>
              </a:rPr>
              <a:t>model will </a:t>
            </a:r>
            <a:r>
              <a:rPr lang="en-AU" dirty="0">
                <a:solidFill>
                  <a:srgbClr val="505444"/>
                </a:solidFill>
                <a:latin typeface="Arial" panose="020B0604020202020204" pitchFamily="34" charset="0"/>
              </a:rPr>
              <a:t>also enable academic staff to make </a:t>
            </a:r>
            <a:r>
              <a:rPr lang="en-AU" dirty="0" smtClean="0">
                <a:solidFill>
                  <a:srgbClr val="505444"/>
                </a:solidFill>
                <a:latin typeface="Arial" panose="020B0604020202020204" pitchFamily="34" charset="0"/>
              </a:rPr>
              <a:t>links between </a:t>
            </a:r>
            <a:r>
              <a:rPr lang="en-AU" dirty="0">
                <a:solidFill>
                  <a:srgbClr val="505444"/>
                </a:solidFill>
                <a:latin typeface="Arial" panose="020B0604020202020204" pitchFamily="34" charset="0"/>
              </a:rPr>
              <a:t>research and practice and assist </a:t>
            </a:r>
            <a:r>
              <a:rPr lang="en-AU" dirty="0" smtClean="0">
                <a:solidFill>
                  <a:srgbClr val="505444"/>
                </a:solidFill>
                <a:latin typeface="Arial" panose="020B0604020202020204" pitchFamily="34" charset="0"/>
              </a:rPr>
              <a:t>the implementation </a:t>
            </a:r>
            <a:r>
              <a:rPr lang="en-AU" dirty="0">
                <a:solidFill>
                  <a:srgbClr val="505444"/>
                </a:solidFill>
                <a:latin typeface="Arial" panose="020B0604020202020204" pitchFamily="34" charset="0"/>
              </a:rPr>
              <a:t>of evidence-based practice. </a:t>
            </a:r>
            <a:endParaRPr lang="en-AU" dirty="0" smtClean="0">
              <a:solidFill>
                <a:srgbClr val="505444"/>
              </a:solidFill>
              <a:latin typeface="Arial" panose="020B0604020202020204" pitchFamily="34" charset="0"/>
            </a:endParaRPr>
          </a:p>
          <a:p>
            <a:r>
              <a:rPr lang="en-AU" dirty="0" smtClean="0">
                <a:solidFill>
                  <a:srgbClr val="505444"/>
                </a:solidFill>
                <a:latin typeface="Arial" panose="020B0604020202020204" pitchFamily="34" charset="0"/>
              </a:rPr>
              <a:t>The shared </a:t>
            </a:r>
            <a:r>
              <a:rPr lang="en-AU" dirty="0">
                <a:solidFill>
                  <a:srgbClr val="505444"/>
                </a:solidFill>
                <a:latin typeface="Arial" panose="020B0604020202020204" pitchFamily="34" charset="0"/>
              </a:rPr>
              <a:t>model will also assist in overcoming </a:t>
            </a:r>
            <a:r>
              <a:rPr lang="en-AU" dirty="0" smtClean="0">
                <a:solidFill>
                  <a:srgbClr val="505444"/>
                </a:solidFill>
                <a:latin typeface="Arial" panose="020B0604020202020204" pitchFamily="34" charset="0"/>
              </a:rPr>
              <a:t>the current </a:t>
            </a:r>
            <a:r>
              <a:rPr lang="en-AU" dirty="0">
                <a:solidFill>
                  <a:srgbClr val="505444"/>
                </a:solidFill>
                <a:latin typeface="Arial" panose="020B0604020202020204" pitchFamily="34" charset="0"/>
              </a:rPr>
              <a:t>problem of shortage in clinical mentorship.</a:t>
            </a:r>
            <a:endParaRPr lang="en-AU" dirty="0"/>
          </a:p>
        </p:txBody>
      </p:sp>
    </p:spTree>
    <p:extLst>
      <p:ext uri="{BB962C8B-B14F-4D97-AF65-F5344CB8AC3E}">
        <p14:creationId xmlns:p14="http://schemas.microsoft.com/office/powerpoint/2010/main" val="27820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Solutions</a:t>
            </a:r>
            <a:endParaRPr lang="en-AU" dirty="0"/>
          </a:p>
        </p:txBody>
      </p:sp>
      <p:sp>
        <p:nvSpPr>
          <p:cNvPr id="3" name="Content Placeholder 2"/>
          <p:cNvSpPr>
            <a:spLocks noGrp="1"/>
          </p:cNvSpPr>
          <p:nvPr>
            <p:ph sz="half" idx="1"/>
          </p:nvPr>
        </p:nvSpPr>
        <p:spPr>
          <a:xfrm>
            <a:off x="457199" y="1600200"/>
            <a:ext cx="6840748" cy="4525963"/>
          </a:xfrm>
        </p:spPr>
        <p:txBody>
          <a:bodyPr/>
          <a:lstStyle/>
          <a:p>
            <a:r>
              <a:rPr lang="en-AU" dirty="0">
                <a:solidFill>
                  <a:srgbClr val="505444"/>
                </a:solidFill>
                <a:latin typeface="Arial" panose="020B0604020202020204" pitchFamily="34" charset="0"/>
              </a:rPr>
              <a:t>Supporting education in a sustainable </a:t>
            </a:r>
            <a:r>
              <a:rPr lang="en-AU" dirty="0" smtClean="0">
                <a:solidFill>
                  <a:srgbClr val="505444"/>
                </a:solidFill>
                <a:latin typeface="Arial" panose="020B0604020202020204" pitchFamily="34" charset="0"/>
              </a:rPr>
              <a:t>way </a:t>
            </a:r>
          </a:p>
          <a:p>
            <a:r>
              <a:rPr lang="en-AU" dirty="0" smtClean="0">
                <a:solidFill>
                  <a:srgbClr val="505444"/>
                </a:solidFill>
                <a:latin typeface="Arial" panose="020B0604020202020204" pitchFamily="34" charset="0"/>
              </a:rPr>
              <a:t>The </a:t>
            </a:r>
            <a:r>
              <a:rPr lang="en-AU" dirty="0">
                <a:solidFill>
                  <a:srgbClr val="505444"/>
                </a:solidFill>
                <a:latin typeface="Arial" panose="020B0604020202020204" pitchFamily="34" charset="0"/>
              </a:rPr>
              <a:t>role of education can be supported by </a:t>
            </a:r>
            <a:r>
              <a:rPr lang="en-AU" dirty="0" smtClean="0">
                <a:solidFill>
                  <a:srgbClr val="505444"/>
                </a:solidFill>
                <a:latin typeface="Arial" panose="020B0604020202020204" pitchFamily="34" charset="0"/>
              </a:rPr>
              <a:t>the creation </a:t>
            </a:r>
            <a:r>
              <a:rPr lang="en-AU" dirty="0">
                <a:solidFill>
                  <a:srgbClr val="505444"/>
                </a:solidFill>
                <a:latin typeface="Arial" panose="020B0604020202020204" pitchFamily="34" charset="0"/>
              </a:rPr>
              <a:t>of part-time academic-clinical </a:t>
            </a:r>
            <a:r>
              <a:rPr lang="en-AU" dirty="0" smtClean="0">
                <a:solidFill>
                  <a:srgbClr val="505444"/>
                </a:solidFill>
                <a:latin typeface="Arial" panose="020B0604020202020204" pitchFamily="34" charset="0"/>
              </a:rPr>
              <a:t> teaching positions</a:t>
            </a:r>
            <a:r>
              <a:rPr lang="en-AU" dirty="0">
                <a:solidFill>
                  <a:srgbClr val="505444"/>
                </a:solidFill>
                <a:latin typeface="Arial" panose="020B0604020202020204" pitchFamily="34" charset="0"/>
              </a:rPr>
              <a:t>. </a:t>
            </a:r>
            <a:endParaRPr lang="en-AU" dirty="0" smtClean="0">
              <a:solidFill>
                <a:srgbClr val="505444"/>
              </a:solidFill>
              <a:latin typeface="Arial" panose="020B0604020202020204" pitchFamily="34" charset="0"/>
            </a:endParaRPr>
          </a:p>
          <a:p>
            <a:r>
              <a:rPr lang="en-AU" dirty="0" smtClean="0">
                <a:solidFill>
                  <a:srgbClr val="505444"/>
                </a:solidFill>
                <a:latin typeface="Arial" panose="020B0604020202020204" pitchFamily="34" charset="0"/>
              </a:rPr>
              <a:t>Moreover</a:t>
            </a:r>
            <a:r>
              <a:rPr lang="en-AU" dirty="0">
                <a:solidFill>
                  <a:srgbClr val="505444"/>
                </a:solidFill>
                <a:latin typeface="Arial" panose="020B0604020202020204" pitchFamily="34" charset="0"/>
              </a:rPr>
              <a:t>, ongoing financial </a:t>
            </a:r>
            <a:r>
              <a:rPr lang="en-AU" dirty="0" smtClean="0">
                <a:solidFill>
                  <a:srgbClr val="505444"/>
                </a:solidFill>
                <a:latin typeface="Arial" panose="020B0604020202020204" pitchFamily="34" charset="0"/>
              </a:rPr>
              <a:t>and professional </a:t>
            </a:r>
            <a:r>
              <a:rPr lang="en-AU" dirty="0">
                <a:solidFill>
                  <a:srgbClr val="505444"/>
                </a:solidFill>
                <a:latin typeface="Arial" panose="020B0604020202020204" pitchFamily="34" charset="0"/>
              </a:rPr>
              <a:t>support to courses and </a:t>
            </a:r>
            <a:r>
              <a:rPr lang="en-AU" dirty="0" smtClean="0">
                <a:solidFill>
                  <a:srgbClr val="505444"/>
                </a:solidFill>
                <a:latin typeface="Arial" panose="020B0604020202020204" pitchFamily="34" charset="0"/>
              </a:rPr>
              <a:t>other professional </a:t>
            </a:r>
            <a:r>
              <a:rPr lang="en-AU" dirty="0">
                <a:solidFill>
                  <a:srgbClr val="505444"/>
                </a:solidFill>
                <a:latin typeface="Arial" panose="020B0604020202020204" pitchFamily="34" charset="0"/>
              </a:rPr>
              <a:t>activities are integral parts </a:t>
            </a:r>
            <a:r>
              <a:rPr lang="en-AU" dirty="0" smtClean="0">
                <a:solidFill>
                  <a:srgbClr val="505444"/>
                </a:solidFill>
                <a:latin typeface="Arial" panose="020B0604020202020204" pitchFamily="34" charset="0"/>
              </a:rPr>
              <a:t>of maintaining </a:t>
            </a:r>
            <a:r>
              <a:rPr lang="en-AU" dirty="0">
                <a:solidFill>
                  <a:srgbClr val="505444"/>
                </a:solidFill>
                <a:latin typeface="Arial" panose="020B0604020202020204" pitchFamily="34" charset="0"/>
              </a:rPr>
              <a:t>individual's motivation, </a:t>
            </a:r>
            <a:r>
              <a:rPr lang="en-AU" dirty="0" smtClean="0">
                <a:solidFill>
                  <a:srgbClr val="505444"/>
                </a:solidFill>
                <a:latin typeface="Arial" panose="020B0604020202020204" pitchFamily="34" charset="0"/>
              </a:rPr>
              <a:t>providing opportunities </a:t>
            </a:r>
            <a:r>
              <a:rPr lang="en-AU" dirty="0">
                <a:solidFill>
                  <a:srgbClr val="505444"/>
                </a:solidFill>
                <a:latin typeface="Arial" panose="020B0604020202020204" pitchFamily="34" charset="0"/>
              </a:rPr>
              <a:t>to develop skills and </a:t>
            </a:r>
            <a:r>
              <a:rPr lang="en-AU" dirty="0" smtClean="0">
                <a:solidFill>
                  <a:srgbClr val="505444"/>
                </a:solidFill>
                <a:latin typeface="Arial" panose="020B0604020202020204" pitchFamily="34" charset="0"/>
              </a:rPr>
              <a:t>knowledge to cope in a changing environment  </a:t>
            </a:r>
            <a:endParaRPr lang="en-AU" dirty="0"/>
          </a:p>
        </p:txBody>
      </p:sp>
    </p:spTree>
    <p:extLst>
      <p:ext uri="{BB962C8B-B14F-4D97-AF65-F5344CB8AC3E}">
        <p14:creationId xmlns:p14="http://schemas.microsoft.com/office/powerpoint/2010/main" val="116638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Solutions</a:t>
            </a:r>
            <a:endParaRPr lang="en-AU" dirty="0"/>
          </a:p>
        </p:txBody>
      </p:sp>
      <p:sp>
        <p:nvSpPr>
          <p:cNvPr id="3" name="Content Placeholder 2"/>
          <p:cNvSpPr>
            <a:spLocks noGrp="1"/>
          </p:cNvSpPr>
          <p:nvPr>
            <p:ph sz="half" idx="1"/>
          </p:nvPr>
        </p:nvSpPr>
        <p:spPr>
          <a:xfrm>
            <a:off x="189781" y="1600200"/>
            <a:ext cx="7108166" cy="4525963"/>
          </a:xfrm>
        </p:spPr>
        <p:txBody>
          <a:bodyPr/>
          <a:lstStyle/>
          <a:p>
            <a:pPr marL="0" indent="0">
              <a:lnSpc>
                <a:spcPct val="150000"/>
              </a:lnSpc>
              <a:spcBef>
                <a:spcPts val="0"/>
              </a:spcBef>
              <a:buNone/>
            </a:pPr>
            <a:r>
              <a:rPr lang="en-AU" sz="1800" dirty="0" smtClean="0">
                <a:solidFill>
                  <a:srgbClr val="505444"/>
                </a:solidFill>
                <a:latin typeface="Arial" panose="020B0604020202020204" pitchFamily="34" charset="0"/>
              </a:rPr>
              <a:t>Transdisciplinary learning needs to be a full part of the  educational socialisation so that different professions are able to relate to each other and gain a thorough understanding of each profession's expertise and competencies within primary health care settings. </a:t>
            </a:r>
          </a:p>
          <a:p>
            <a:pPr marL="0" indent="0">
              <a:buNone/>
            </a:pPr>
            <a:endParaRPr lang="en-AU" sz="1800" dirty="0" smtClean="0">
              <a:solidFill>
                <a:srgbClr val="505444"/>
              </a:solidFill>
              <a:latin typeface="Arial" panose="020B0604020202020204" pitchFamily="34" charset="0"/>
            </a:endParaRPr>
          </a:p>
          <a:p>
            <a:pPr marL="0" indent="0">
              <a:lnSpc>
                <a:spcPct val="150000"/>
              </a:lnSpc>
              <a:spcBef>
                <a:spcPts val="0"/>
              </a:spcBef>
              <a:buNone/>
            </a:pPr>
            <a:r>
              <a:rPr lang="en-AU" sz="1800" dirty="0" smtClean="0">
                <a:solidFill>
                  <a:srgbClr val="505444"/>
                </a:solidFill>
                <a:latin typeface="Arial" panose="020B0604020202020204" pitchFamily="34" charset="0"/>
              </a:rPr>
              <a:t>Transdisciplinary </a:t>
            </a:r>
            <a:r>
              <a:rPr lang="en-AU" sz="1800" dirty="0">
                <a:solidFill>
                  <a:srgbClr val="505444"/>
                </a:solidFill>
                <a:latin typeface="Arial" panose="020B0604020202020204" pitchFamily="34" charset="0"/>
              </a:rPr>
              <a:t>education </a:t>
            </a:r>
            <a:r>
              <a:rPr lang="en-AU" sz="1800" dirty="0" smtClean="0">
                <a:solidFill>
                  <a:srgbClr val="505444"/>
                </a:solidFill>
                <a:latin typeface="Arial" panose="020B0604020202020204" pitchFamily="34" charset="0"/>
              </a:rPr>
              <a:t>programs at </a:t>
            </a:r>
            <a:r>
              <a:rPr lang="en-AU" sz="1800" dirty="0">
                <a:solidFill>
                  <a:srgbClr val="505444"/>
                </a:solidFill>
                <a:latin typeface="Arial" panose="020B0604020202020204" pitchFamily="34" charset="0"/>
              </a:rPr>
              <a:t>both horizontal and vertical levels are </a:t>
            </a:r>
            <a:r>
              <a:rPr lang="en-AU" sz="1800" dirty="0" smtClean="0">
                <a:solidFill>
                  <a:srgbClr val="505444"/>
                </a:solidFill>
                <a:latin typeface="Arial" panose="020B0604020202020204" pitchFamily="34" charset="0"/>
              </a:rPr>
              <a:t>essential to </a:t>
            </a:r>
            <a:r>
              <a:rPr lang="en-AU" sz="1800" dirty="0">
                <a:solidFill>
                  <a:srgbClr val="505444"/>
                </a:solidFill>
                <a:latin typeface="Arial" panose="020B0604020202020204" pitchFamily="34" charset="0"/>
              </a:rPr>
              <a:t>achieve this.</a:t>
            </a:r>
            <a:endParaRPr lang="en-AU" sz="1800" dirty="0"/>
          </a:p>
        </p:txBody>
      </p:sp>
    </p:spTree>
    <p:extLst>
      <p:ext uri="{BB962C8B-B14F-4D97-AF65-F5344CB8AC3E}">
        <p14:creationId xmlns:p14="http://schemas.microsoft.com/office/powerpoint/2010/main" val="364517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Solutions</a:t>
            </a:r>
            <a:endParaRPr lang="en-AU" dirty="0"/>
          </a:p>
        </p:txBody>
      </p:sp>
      <p:sp>
        <p:nvSpPr>
          <p:cNvPr id="3" name="Content Placeholder 2"/>
          <p:cNvSpPr>
            <a:spLocks noGrp="1"/>
          </p:cNvSpPr>
          <p:nvPr>
            <p:ph sz="half" idx="1"/>
          </p:nvPr>
        </p:nvSpPr>
        <p:spPr>
          <a:xfrm>
            <a:off x="232912" y="1600200"/>
            <a:ext cx="7168551" cy="4525963"/>
          </a:xfrm>
        </p:spPr>
        <p:txBody>
          <a:bodyPr/>
          <a:lstStyle/>
          <a:p>
            <a:pPr>
              <a:lnSpc>
                <a:spcPct val="150000"/>
              </a:lnSpc>
              <a:spcBef>
                <a:spcPts val="0"/>
              </a:spcBef>
            </a:pPr>
            <a:r>
              <a:rPr lang="en-AU" sz="1800" dirty="0" smtClean="0">
                <a:solidFill>
                  <a:srgbClr val="505444"/>
                </a:solidFill>
                <a:latin typeface="Arial" panose="020B0604020202020204" pitchFamily="34" charset="0"/>
              </a:rPr>
              <a:t>clinical </a:t>
            </a:r>
            <a:r>
              <a:rPr lang="en-AU" sz="1800" dirty="0" smtClean="0">
                <a:solidFill>
                  <a:srgbClr val="505444"/>
                </a:solidFill>
                <a:latin typeface="Arial" panose="020B0604020202020204" pitchFamily="34" charset="0"/>
              </a:rPr>
              <a:t>placements </a:t>
            </a:r>
            <a:r>
              <a:rPr lang="en-AU" sz="1800" dirty="0" smtClean="0">
                <a:solidFill>
                  <a:srgbClr val="505444"/>
                </a:solidFill>
                <a:latin typeface="Arial" panose="020B0604020202020204" pitchFamily="34" charset="0"/>
              </a:rPr>
              <a:t>organised </a:t>
            </a:r>
            <a:r>
              <a:rPr lang="en-AU" sz="1800" dirty="0">
                <a:solidFill>
                  <a:srgbClr val="505444"/>
                </a:solidFill>
                <a:latin typeface="Arial" panose="020B0604020202020204" pitchFamily="34" charset="0"/>
              </a:rPr>
              <a:t>so the different </a:t>
            </a:r>
            <a:r>
              <a:rPr lang="en-AU" sz="1800" dirty="0" smtClean="0">
                <a:solidFill>
                  <a:srgbClr val="505444"/>
                </a:solidFill>
                <a:latin typeface="Arial" panose="020B0604020202020204" pitchFamily="34" charset="0"/>
              </a:rPr>
              <a:t> student groups </a:t>
            </a:r>
            <a:r>
              <a:rPr lang="en-AU" sz="1800" dirty="0">
                <a:solidFill>
                  <a:srgbClr val="505444"/>
                </a:solidFill>
                <a:latin typeface="Arial" panose="020B0604020202020204" pitchFamily="34" charset="0"/>
              </a:rPr>
              <a:t>work together, for example having </a:t>
            </a:r>
            <a:r>
              <a:rPr lang="en-AU" sz="1800" dirty="0" smtClean="0">
                <a:solidFill>
                  <a:srgbClr val="505444"/>
                </a:solidFill>
                <a:latin typeface="Arial" panose="020B0604020202020204" pitchFamily="34" charset="0"/>
              </a:rPr>
              <a:t>mixes of </a:t>
            </a:r>
            <a:r>
              <a:rPr lang="en-AU" sz="1800" dirty="0">
                <a:solidFill>
                  <a:srgbClr val="505444"/>
                </a:solidFill>
                <a:latin typeface="Arial" panose="020B0604020202020204" pitchFamily="34" charset="0"/>
              </a:rPr>
              <a:t>nursing, midwifery, allied health and </a:t>
            </a:r>
            <a:r>
              <a:rPr lang="en-AU" sz="1800" dirty="0" smtClean="0">
                <a:solidFill>
                  <a:srgbClr val="505444"/>
                </a:solidFill>
                <a:latin typeface="Arial" panose="020B0604020202020204" pitchFamily="34" charset="0"/>
              </a:rPr>
              <a:t>medical students </a:t>
            </a:r>
            <a:r>
              <a:rPr lang="en-AU" sz="1800" dirty="0">
                <a:solidFill>
                  <a:srgbClr val="505444"/>
                </a:solidFill>
                <a:latin typeface="Arial" panose="020B0604020202020204" pitchFamily="34" charset="0"/>
              </a:rPr>
              <a:t>go into clinical placements together</a:t>
            </a:r>
            <a:r>
              <a:rPr lang="en-AU" sz="1800" dirty="0" smtClean="0">
                <a:solidFill>
                  <a:srgbClr val="505444"/>
                </a:solidFill>
                <a:latin typeface="Arial" panose="020B0604020202020204" pitchFamily="34" charset="0"/>
              </a:rPr>
              <a:t>. </a:t>
            </a:r>
          </a:p>
          <a:p>
            <a:pPr marL="0" indent="0">
              <a:lnSpc>
                <a:spcPct val="150000"/>
              </a:lnSpc>
              <a:spcBef>
                <a:spcPts val="0"/>
              </a:spcBef>
              <a:buNone/>
            </a:pPr>
            <a:endParaRPr lang="en-AU" sz="1800" dirty="0" smtClean="0">
              <a:solidFill>
                <a:srgbClr val="505444"/>
              </a:solidFill>
              <a:latin typeface="Arial" panose="020B0604020202020204" pitchFamily="34" charset="0"/>
            </a:endParaRPr>
          </a:p>
          <a:p>
            <a:pPr>
              <a:lnSpc>
                <a:spcPct val="150000"/>
              </a:lnSpc>
              <a:spcBef>
                <a:spcPts val="0"/>
              </a:spcBef>
            </a:pPr>
            <a:r>
              <a:rPr lang="en-AU" sz="1800" dirty="0" smtClean="0">
                <a:solidFill>
                  <a:srgbClr val="505444"/>
                </a:solidFill>
                <a:latin typeface="Arial" panose="020B0604020202020204" pitchFamily="34" charset="0"/>
              </a:rPr>
              <a:t>students work </a:t>
            </a:r>
            <a:r>
              <a:rPr lang="en-AU" sz="1800" dirty="0">
                <a:solidFill>
                  <a:srgbClr val="505444"/>
                </a:solidFill>
                <a:latin typeface="Arial" panose="020B0604020202020204" pitchFamily="34" charset="0"/>
              </a:rPr>
              <a:t>around case </a:t>
            </a:r>
            <a:r>
              <a:rPr lang="en-AU" sz="1800" dirty="0" smtClean="0">
                <a:solidFill>
                  <a:srgbClr val="505444"/>
                </a:solidFill>
                <a:latin typeface="Arial" panose="020B0604020202020204" pitchFamily="34" charset="0"/>
              </a:rPr>
              <a:t>studies together </a:t>
            </a:r>
            <a:r>
              <a:rPr lang="en-AU" sz="1800" dirty="0">
                <a:solidFill>
                  <a:srgbClr val="505444"/>
                </a:solidFill>
                <a:latin typeface="Arial" panose="020B0604020202020204" pitchFamily="34" charset="0"/>
              </a:rPr>
              <a:t>learning how and when to refer </a:t>
            </a:r>
            <a:r>
              <a:rPr lang="en-AU" sz="1800" dirty="0" smtClean="0">
                <a:solidFill>
                  <a:srgbClr val="505444"/>
                </a:solidFill>
                <a:latin typeface="Arial" panose="020B0604020202020204" pitchFamily="34" charset="0"/>
              </a:rPr>
              <a:t>and to </a:t>
            </a:r>
            <a:r>
              <a:rPr lang="en-AU" sz="1800" dirty="0">
                <a:solidFill>
                  <a:srgbClr val="505444"/>
                </a:solidFill>
                <a:latin typeface="Arial" panose="020B0604020202020204" pitchFamily="34" charset="0"/>
              </a:rPr>
              <a:t>communicate with the full health care team</a:t>
            </a:r>
            <a:r>
              <a:rPr lang="en-AU" sz="1800" dirty="0" smtClean="0">
                <a:solidFill>
                  <a:srgbClr val="505444"/>
                </a:solidFill>
                <a:latin typeface="Arial" panose="020B0604020202020204" pitchFamily="34" charset="0"/>
              </a:rPr>
              <a:t>, including </a:t>
            </a:r>
            <a:r>
              <a:rPr lang="en-AU" sz="1800" dirty="0">
                <a:solidFill>
                  <a:srgbClr val="505444"/>
                </a:solidFill>
                <a:latin typeface="Arial" panose="020B0604020202020204" pitchFamily="34" charset="0"/>
              </a:rPr>
              <a:t>nurses, midwives medical practitioners</a:t>
            </a:r>
            <a:r>
              <a:rPr lang="en-AU" sz="1800" dirty="0" smtClean="0">
                <a:solidFill>
                  <a:srgbClr val="505444"/>
                </a:solidFill>
                <a:latin typeface="Arial" panose="020B0604020202020204" pitchFamily="34" charset="0"/>
              </a:rPr>
              <a:t>, physiotherapists</a:t>
            </a:r>
            <a:r>
              <a:rPr lang="en-AU" sz="1800" dirty="0">
                <a:solidFill>
                  <a:srgbClr val="505444"/>
                </a:solidFill>
                <a:latin typeface="Arial" panose="020B0604020202020204" pitchFamily="34" charset="0"/>
              </a:rPr>
              <a:t>, occupational therapists, </a:t>
            </a:r>
            <a:r>
              <a:rPr lang="en-AU" sz="1800" dirty="0" smtClean="0">
                <a:solidFill>
                  <a:srgbClr val="505444"/>
                </a:solidFill>
                <a:latin typeface="Arial" panose="020B0604020202020204" pitchFamily="34" charset="0"/>
              </a:rPr>
              <a:t>health psychologists </a:t>
            </a:r>
            <a:r>
              <a:rPr lang="en-AU" sz="1800" dirty="0" err="1">
                <a:solidFill>
                  <a:srgbClr val="505444"/>
                </a:solidFill>
                <a:latin typeface="Arial" panose="020B0604020202020204" pitchFamily="34" charset="0"/>
              </a:rPr>
              <a:t>etc</a:t>
            </a:r>
            <a:r>
              <a:rPr lang="en-AU" sz="1800" dirty="0">
                <a:solidFill>
                  <a:srgbClr val="505444"/>
                </a:solidFill>
                <a:latin typeface="Arial" panose="020B0604020202020204" pitchFamily="34" charset="0"/>
              </a:rPr>
              <a:t>).</a:t>
            </a:r>
            <a:endParaRPr lang="en-AU" sz="1800" dirty="0"/>
          </a:p>
        </p:txBody>
      </p:sp>
    </p:spTree>
    <p:extLst>
      <p:ext uri="{BB962C8B-B14F-4D97-AF65-F5344CB8AC3E}">
        <p14:creationId xmlns:p14="http://schemas.microsoft.com/office/powerpoint/2010/main" val="146932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Solutions</a:t>
            </a:r>
            <a:endParaRPr lang="en-AU" dirty="0"/>
          </a:p>
        </p:txBody>
      </p:sp>
      <p:sp>
        <p:nvSpPr>
          <p:cNvPr id="3" name="Content Placeholder 2"/>
          <p:cNvSpPr>
            <a:spLocks noGrp="1"/>
          </p:cNvSpPr>
          <p:nvPr>
            <p:ph sz="half" idx="1"/>
          </p:nvPr>
        </p:nvSpPr>
        <p:spPr>
          <a:xfrm>
            <a:off x="457199" y="1600200"/>
            <a:ext cx="6840748" cy="4525963"/>
          </a:xfrm>
        </p:spPr>
        <p:txBody>
          <a:bodyPr/>
          <a:lstStyle/>
          <a:p>
            <a:pPr marL="0" indent="0">
              <a:buNone/>
            </a:pPr>
            <a:r>
              <a:rPr lang="en-AU" sz="1800" dirty="0" smtClean="0">
                <a:solidFill>
                  <a:schemeClr val="tx1"/>
                </a:solidFill>
                <a:latin typeface="Arial" panose="020B0604020202020204" pitchFamily="34" charset="0"/>
              </a:rPr>
              <a:t>Problem-based learning</a:t>
            </a:r>
          </a:p>
          <a:p>
            <a:endParaRPr lang="en-AU" sz="1800" dirty="0">
              <a:solidFill>
                <a:schemeClr val="tx1"/>
              </a:solidFill>
              <a:latin typeface="Arial" panose="020B0604020202020204" pitchFamily="34" charset="0"/>
            </a:endParaRPr>
          </a:p>
          <a:p>
            <a:r>
              <a:rPr lang="en-AU" sz="1800" dirty="0">
                <a:solidFill>
                  <a:schemeClr val="tx1"/>
                </a:solidFill>
                <a:latin typeface="Arial" panose="020B0604020202020204" pitchFamily="34" charset="0"/>
              </a:rPr>
              <a:t>Experiential teaching approaches that </a:t>
            </a:r>
            <a:r>
              <a:rPr lang="en-AU" sz="1800" dirty="0" smtClean="0">
                <a:solidFill>
                  <a:schemeClr val="tx1"/>
                </a:solidFill>
                <a:latin typeface="Arial" panose="020B0604020202020204" pitchFamily="34" charset="0"/>
              </a:rPr>
              <a:t>encourage problem </a:t>
            </a:r>
            <a:r>
              <a:rPr lang="en-AU" sz="1800" dirty="0">
                <a:solidFill>
                  <a:schemeClr val="tx1"/>
                </a:solidFill>
                <a:latin typeface="Arial" panose="020B0604020202020204" pitchFamily="34" charset="0"/>
              </a:rPr>
              <a:t>solving and evaluation of health </a:t>
            </a:r>
            <a:r>
              <a:rPr lang="en-AU" sz="1800" dirty="0" smtClean="0">
                <a:solidFill>
                  <a:schemeClr val="tx1"/>
                </a:solidFill>
                <a:latin typeface="Arial" panose="020B0604020202020204" pitchFamily="34" charset="0"/>
              </a:rPr>
              <a:t>outcomes for </a:t>
            </a:r>
            <a:r>
              <a:rPr lang="en-AU" sz="1800" dirty="0">
                <a:solidFill>
                  <a:schemeClr val="tx1"/>
                </a:solidFill>
                <a:latin typeface="Arial" panose="020B0604020202020204" pitchFamily="34" charset="0"/>
              </a:rPr>
              <a:t>the individual person, their families and </a:t>
            </a:r>
            <a:r>
              <a:rPr lang="en-AU" sz="1800" dirty="0" smtClean="0">
                <a:solidFill>
                  <a:schemeClr val="tx1"/>
                </a:solidFill>
                <a:latin typeface="Arial" panose="020B0604020202020204" pitchFamily="34" charset="0"/>
              </a:rPr>
              <a:t>in some </a:t>
            </a:r>
            <a:r>
              <a:rPr lang="en-AU" sz="1800" dirty="0">
                <a:solidFill>
                  <a:schemeClr val="tx1"/>
                </a:solidFill>
                <a:latin typeface="Arial" panose="020B0604020202020204" pitchFamily="34" charset="0"/>
              </a:rPr>
              <a:t>cases the whole community are important.</a:t>
            </a:r>
          </a:p>
          <a:p>
            <a:endParaRPr lang="en-AU" sz="1800" dirty="0" smtClean="0">
              <a:solidFill>
                <a:schemeClr val="tx1"/>
              </a:solidFill>
              <a:latin typeface="Arial" panose="020B0604020202020204" pitchFamily="34" charset="0"/>
            </a:endParaRPr>
          </a:p>
          <a:p>
            <a:r>
              <a:rPr lang="en-AU" sz="1800" dirty="0" smtClean="0">
                <a:solidFill>
                  <a:schemeClr val="tx1"/>
                </a:solidFill>
                <a:latin typeface="Arial" panose="020B0604020202020204" pitchFamily="34" charset="0"/>
              </a:rPr>
              <a:t>The </a:t>
            </a:r>
            <a:r>
              <a:rPr lang="en-AU" sz="1800" dirty="0">
                <a:solidFill>
                  <a:schemeClr val="tx1"/>
                </a:solidFill>
                <a:latin typeface="Arial" panose="020B0604020202020204" pitchFamily="34" charset="0"/>
              </a:rPr>
              <a:t>principles </a:t>
            </a:r>
            <a:r>
              <a:rPr lang="en-AU" sz="1800" dirty="0" smtClean="0">
                <a:solidFill>
                  <a:schemeClr val="tx1"/>
                </a:solidFill>
                <a:latin typeface="Arial" panose="020B0604020202020204" pitchFamily="34" charset="0"/>
              </a:rPr>
              <a:t>problem based learning</a:t>
            </a:r>
          </a:p>
          <a:p>
            <a:pPr lvl="1"/>
            <a:r>
              <a:rPr lang="en-AU" sz="1800" dirty="0" smtClean="0">
                <a:solidFill>
                  <a:schemeClr val="tx1"/>
                </a:solidFill>
                <a:latin typeface="Arial" panose="020B0604020202020204" pitchFamily="34" charset="0"/>
              </a:rPr>
              <a:t>  </a:t>
            </a:r>
            <a:r>
              <a:rPr lang="en-AU" sz="1800" dirty="0">
                <a:solidFill>
                  <a:schemeClr val="tx1"/>
                </a:solidFill>
                <a:latin typeface="Arial" panose="020B0604020202020204" pitchFamily="34" charset="0"/>
              </a:rPr>
              <a:t>build on </a:t>
            </a:r>
            <a:r>
              <a:rPr lang="en-AU" sz="1800" dirty="0" smtClean="0">
                <a:solidFill>
                  <a:schemeClr val="tx1"/>
                </a:solidFill>
                <a:latin typeface="Arial" panose="020B0604020202020204" pitchFamily="34" charset="0"/>
              </a:rPr>
              <a:t>developing inquiry </a:t>
            </a:r>
            <a:r>
              <a:rPr lang="en-AU" sz="1800" dirty="0">
                <a:solidFill>
                  <a:schemeClr val="tx1"/>
                </a:solidFill>
                <a:latin typeface="Arial" panose="020B0604020202020204" pitchFamily="34" charset="0"/>
              </a:rPr>
              <a:t>and decision-making skills; </a:t>
            </a:r>
            <a:endParaRPr lang="en-AU" sz="1800" dirty="0" smtClean="0">
              <a:solidFill>
                <a:schemeClr val="tx1"/>
              </a:solidFill>
              <a:latin typeface="Arial" panose="020B0604020202020204" pitchFamily="34" charset="0"/>
            </a:endParaRPr>
          </a:p>
          <a:p>
            <a:pPr lvl="1"/>
            <a:r>
              <a:rPr lang="en-AU" sz="1800" dirty="0" smtClean="0">
                <a:solidFill>
                  <a:schemeClr val="tx1"/>
                </a:solidFill>
                <a:latin typeface="Arial" panose="020B0604020202020204" pitchFamily="34" charset="0"/>
              </a:rPr>
              <a:t>collaboration in </a:t>
            </a:r>
            <a:r>
              <a:rPr lang="en-AU" sz="1800" dirty="0">
                <a:solidFill>
                  <a:schemeClr val="tx1"/>
                </a:solidFill>
                <a:latin typeface="Arial" panose="020B0604020202020204" pitchFamily="34" charset="0"/>
              </a:rPr>
              <a:t>learning tasks</a:t>
            </a:r>
            <a:r>
              <a:rPr lang="en-AU" sz="1800" dirty="0" smtClean="0">
                <a:solidFill>
                  <a:schemeClr val="tx1"/>
                </a:solidFill>
                <a:latin typeface="Arial" panose="020B0604020202020204" pitchFamily="34" charset="0"/>
              </a:rPr>
              <a:t>;</a:t>
            </a:r>
          </a:p>
          <a:p>
            <a:pPr lvl="1"/>
            <a:r>
              <a:rPr lang="en-AU" sz="1800" dirty="0" smtClean="0">
                <a:solidFill>
                  <a:schemeClr val="tx1"/>
                </a:solidFill>
                <a:latin typeface="Arial" panose="020B0604020202020204" pitchFamily="34" charset="0"/>
              </a:rPr>
              <a:t> </a:t>
            </a:r>
            <a:r>
              <a:rPr lang="en-AU" sz="1800" dirty="0">
                <a:solidFill>
                  <a:schemeClr val="tx1"/>
                </a:solidFill>
                <a:latin typeface="Arial" panose="020B0604020202020204" pitchFamily="34" charset="0"/>
              </a:rPr>
              <a:t>the development of </a:t>
            </a:r>
            <a:r>
              <a:rPr lang="en-AU" sz="1800" dirty="0" smtClean="0">
                <a:solidFill>
                  <a:schemeClr val="tx1"/>
                </a:solidFill>
                <a:latin typeface="Arial" panose="020B0604020202020204" pitchFamily="34" charset="0"/>
              </a:rPr>
              <a:t>autonomous learning</a:t>
            </a:r>
            <a:r>
              <a:rPr lang="en-AU" sz="1800" dirty="0">
                <a:solidFill>
                  <a:schemeClr val="tx1"/>
                </a:solidFill>
                <a:latin typeface="Arial" panose="020B0604020202020204" pitchFamily="34" charset="0"/>
              </a:rPr>
              <a:t>; </a:t>
            </a:r>
            <a:endParaRPr lang="en-AU" sz="1800" dirty="0" smtClean="0">
              <a:solidFill>
                <a:schemeClr val="tx1"/>
              </a:solidFill>
              <a:latin typeface="Arial" panose="020B0604020202020204" pitchFamily="34" charset="0"/>
            </a:endParaRPr>
          </a:p>
          <a:p>
            <a:pPr lvl="1"/>
            <a:r>
              <a:rPr lang="en-AU" sz="1800" dirty="0" smtClean="0">
                <a:solidFill>
                  <a:schemeClr val="tx1"/>
                </a:solidFill>
                <a:latin typeface="Arial" panose="020B0604020202020204" pitchFamily="34" charset="0"/>
              </a:rPr>
              <a:t>contextualisation </a:t>
            </a:r>
            <a:r>
              <a:rPr lang="en-AU" sz="1800" dirty="0">
                <a:solidFill>
                  <a:schemeClr val="tx1"/>
                </a:solidFill>
                <a:latin typeface="Arial" panose="020B0604020202020204" pitchFamily="34" charset="0"/>
              </a:rPr>
              <a:t>of problem foci to </a:t>
            </a:r>
            <a:r>
              <a:rPr lang="en-AU" sz="1800" dirty="0" smtClean="0">
                <a:solidFill>
                  <a:schemeClr val="tx1"/>
                </a:solidFill>
                <a:latin typeface="Arial" panose="020B0604020202020204" pitchFamily="34" charset="0"/>
              </a:rPr>
              <a:t>the practice </a:t>
            </a:r>
            <a:r>
              <a:rPr lang="en-AU" sz="1800" dirty="0">
                <a:solidFill>
                  <a:schemeClr val="tx1"/>
                </a:solidFill>
                <a:latin typeface="Arial" panose="020B0604020202020204" pitchFamily="34" charset="0"/>
              </a:rPr>
              <a:t>domain and </a:t>
            </a:r>
            <a:endParaRPr lang="en-AU" sz="1800" dirty="0" smtClean="0">
              <a:solidFill>
                <a:schemeClr val="tx1"/>
              </a:solidFill>
              <a:latin typeface="Arial" panose="020B0604020202020204" pitchFamily="34" charset="0"/>
            </a:endParaRPr>
          </a:p>
          <a:p>
            <a:pPr lvl="1"/>
            <a:r>
              <a:rPr lang="en-AU" sz="1800" dirty="0" smtClean="0">
                <a:solidFill>
                  <a:schemeClr val="tx1"/>
                </a:solidFill>
                <a:latin typeface="Arial" panose="020B0604020202020204" pitchFamily="34" charset="0"/>
              </a:rPr>
              <a:t>the </a:t>
            </a:r>
            <a:r>
              <a:rPr lang="en-AU" sz="1800" dirty="0">
                <a:solidFill>
                  <a:schemeClr val="tx1"/>
                </a:solidFill>
                <a:latin typeface="Arial" panose="020B0604020202020204" pitchFamily="34" charset="0"/>
              </a:rPr>
              <a:t>encouragement of </a:t>
            </a:r>
            <a:r>
              <a:rPr lang="en-AU" sz="1800" dirty="0" smtClean="0">
                <a:solidFill>
                  <a:schemeClr val="tx1"/>
                </a:solidFill>
                <a:latin typeface="Arial" panose="020B0604020202020204" pitchFamily="34" charset="0"/>
              </a:rPr>
              <a:t>a thirst for knowledge</a:t>
            </a:r>
            <a:r>
              <a:rPr lang="en-AU" sz="1800" dirty="0">
                <a:solidFill>
                  <a:schemeClr val="tx1"/>
                </a:solidFill>
                <a:latin typeface="Arial" panose="020B0604020202020204" pitchFamily="34" charset="0"/>
              </a:rPr>
              <a:t>.</a:t>
            </a:r>
            <a:endParaRPr lang="en-AU" sz="1800" dirty="0">
              <a:solidFill>
                <a:schemeClr val="tx1"/>
              </a:solidFill>
            </a:endParaRPr>
          </a:p>
        </p:txBody>
      </p:sp>
    </p:spTree>
    <p:extLst>
      <p:ext uri="{BB962C8B-B14F-4D97-AF65-F5344CB8AC3E}">
        <p14:creationId xmlns:p14="http://schemas.microsoft.com/office/powerpoint/2010/main" val="64667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Solutions</a:t>
            </a:r>
            <a:endParaRPr lang="en-AU" dirty="0"/>
          </a:p>
        </p:txBody>
      </p:sp>
      <p:sp>
        <p:nvSpPr>
          <p:cNvPr id="3" name="Content Placeholder 2"/>
          <p:cNvSpPr>
            <a:spLocks noGrp="1"/>
          </p:cNvSpPr>
          <p:nvPr>
            <p:ph sz="half" idx="1"/>
          </p:nvPr>
        </p:nvSpPr>
        <p:spPr>
          <a:xfrm>
            <a:off x="457199" y="1600200"/>
            <a:ext cx="6840748" cy="4525963"/>
          </a:xfrm>
        </p:spPr>
        <p:txBody>
          <a:bodyPr/>
          <a:lstStyle/>
          <a:p>
            <a:pPr marL="0" indent="0">
              <a:buNone/>
            </a:pPr>
            <a:r>
              <a:rPr lang="en-AU" sz="2000" dirty="0">
                <a:solidFill>
                  <a:schemeClr val="tx1"/>
                </a:solidFill>
                <a:latin typeface="Arial" panose="020B0604020202020204" pitchFamily="34" charset="0"/>
              </a:rPr>
              <a:t>Clinical mentoring</a:t>
            </a:r>
          </a:p>
          <a:p>
            <a:r>
              <a:rPr lang="en-AU" sz="2000" dirty="0">
                <a:solidFill>
                  <a:srgbClr val="505444"/>
                </a:solidFill>
                <a:latin typeface="Arial" panose="020B0604020202020204" pitchFamily="34" charset="0"/>
              </a:rPr>
              <a:t>It is critical that the clinical component of </a:t>
            </a:r>
            <a:r>
              <a:rPr lang="en-AU" sz="2000" dirty="0" smtClean="0">
                <a:solidFill>
                  <a:srgbClr val="505444"/>
                </a:solidFill>
                <a:latin typeface="Arial" panose="020B0604020202020204" pitchFamily="34" charset="0"/>
              </a:rPr>
              <a:t>the teaching </a:t>
            </a:r>
            <a:r>
              <a:rPr lang="en-AU" sz="2000" dirty="0">
                <a:solidFill>
                  <a:srgbClr val="505444"/>
                </a:solidFill>
                <a:latin typeface="Arial" panose="020B0604020202020204" pitchFamily="34" charset="0"/>
              </a:rPr>
              <a:t>program includes a high level </a:t>
            </a:r>
            <a:r>
              <a:rPr lang="en-AU" sz="2000" dirty="0" smtClean="0">
                <a:solidFill>
                  <a:srgbClr val="505444"/>
                </a:solidFill>
                <a:latin typeface="Arial" panose="020B0604020202020204" pitchFamily="34" charset="0"/>
              </a:rPr>
              <a:t>of mentoring</a:t>
            </a:r>
            <a:r>
              <a:rPr lang="en-AU" sz="2000" dirty="0">
                <a:solidFill>
                  <a:srgbClr val="505444"/>
                </a:solidFill>
                <a:latin typeface="Arial" panose="020B0604020202020204" pitchFamily="34" charset="0"/>
              </a:rPr>
              <a:t>. </a:t>
            </a:r>
            <a:endParaRPr lang="en-AU" sz="2000" dirty="0" smtClean="0">
              <a:solidFill>
                <a:srgbClr val="505444"/>
              </a:solidFill>
              <a:latin typeface="Arial" panose="020B0604020202020204" pitchFamily="34" charset="0"/>
            </a:endParaRPr>
          </a:p>
          <a:p>
            <a:r>
              <a:rPr lang="en-AU" sz="2000" dirty="0" smtClean="0">
                <a:solidFill>
                  <a:srgbClr val="505444"/>
                </a:solidFill>
                <a:latin typeface="Arial" panose="020B0604020202020204" pitchFamily="34" charset="0"/>
              </a:rPr>
              <a:t>A combination of academic </a:t>
            </a:r>
            <a:r>
              <a:rPr lang="en-AU" sz="2000" dirty="0">
                <a:solidFill>
                  <a:srgbClr val="505444"/>
                </a:solidFill>
                <a:latin typeface="Arial" panose="020B0604020202020204" pitchFamily="34" charset="0"/>
              </a:rPr>
              <a:t>and clinical teaching staff would</a:t>
            </a:r>
          </a:p>
          <a:p>
            <a:r>
              <a:rPr lang="en-AU" sz="2000" dirty="0">
                <a:solidFill>
                  <a:srgbClr val="505444"/>
                </a:solidFill>
                <a:latin typeface="Arial" panose="020B0604020202020204" pitchFamily="34" charset="0"/>
              </a:rPr>
              <a:t>assist to ensure the transition from </a:t>
            </a:r>
            <a:r>
              <a:rPr lang="en-AU" sz="2000" dirty="0" smtClean="0">
                <a:solidFill>
                  <a:srgbClr val="505444"/>
                </a:solidFill>
                <a:latin typeface="Arial" panose="020B0604020202020204" pitchFamily="34" charset="0"/>
              </a:rPr>
              <a:t>universities to </a:t>
            </a:r>
            <a:r>
              <a:rPr lang="en-AU" sz="2000" dirty="0">
                <a:solidFill>
                  <a:srgbClr val="505444"/>
                </a:solidFill>
                <a:latin typeface="Arial" panose="020B0604020202020204" pitchFamily="34" charset="0"/>
              </a:rPr>
              <a:t>clinical environments be as smooth as </a:t>
            </a:r>
            <a:r>
              <a:rPr lang="en-AU" sz="2000" dirty="0" smtClean="0">
                <a:solidFill>
                  <a:srgbClr val="505444"/>
                </a:solidFill>
                <a:latin typeface="Arial" panose="020B0604020202020204" pitchFamily="34" charset="0"/>
              </a:rPr>
              <a:t>possible for </a:t>
            </a:r>
            <a:r>
              <a:rPr lang="en-AU" sz="2000" dirty="0">
                <a:solidFill>
                  <a:srgbClr val="505444"/>
                </a:solidFill>
                <a:latin typeface="Arial" panose="020B0604020202020204" pitchFamily="34" charset="0"/>
              </a:rPr>
              <a:t>the students. </a:t>
            </a:r>
            <a:endParaRPr lang="en-AU" sz="2000" dirty="0" smtClean="0">
              <a:solidFill>
                <a:srgbClr val="505444"/>
              </a:solidFill>
              <a:latin typeface="Arial" panose="020B0604020202020204" pitchFamily="34" charset="0"/>
            </a:endParaRPr>
          </a:p>
          <a:p>
            <a:r>
              <a:rPr lang="en-AU" sz="2000" dirty="0" smtClean="0">
                <a:solidFill>
                  <a:srgbClr val="505444"/>
                </a:solidFill>
                <a:latin typeface="Arial" panose="020B0604020202020204" pitchFamily="34" charset="0"/>
              </a:rPr>
              <a:t>A </a:t>
            </a:r>
            <a:r>
              <a:rPr lang="en-AU" sz="2000" dirty="0">
                <a:solidFill>
                  <a:srgbClr val="505444"/>
                </a:solidFill>
                <a:latin typeface="Arial" panose="020B0604020202020204" pitchFamily="34" charset="0"/>
              </a:rPr>
              <a:t>smoother transition </a:t>
            </a:r>
            <a:r>
              <a:rPr lang="en-AU" sz="2000" dirty="0" smtClean="0">
                <a:solidFill>
                  <a:srgbClr val="505444"/>
                </a:solidFill>
                <a:latin typeface="Arial" panose="020B0604020202020204" pitchFamily="34" charset="0"/>
              </a:rPr>
              <a:t>between the </a:t>
            </a:r>
            <a:r>
              <a:rPr lang="en-AU" sz="2000" dirty="0">
                <a:solidFill>
                  <a:srgbClr val="505444"/>
                </a:solidFill>
                <a:latin typeface="Arial" panose="020B0604020202020204" pitchFamily="34" charset="0"/>
              </a:rPr>
              <a:t>two systems might have a flow on effect </a:t>
            </a:r>
            <a:r>
              <a:rPr lang="en-AU" sz="2000" dirty="0" smtClean="0">
                <a:solidFill>
                  <a:srgbClr val="505444"/>
                </a:solidFill>
                <a:latin typeface="Arial" panose="020B0604020202020204" pitchFamily="34" charset="0"/>
              </a:rPr>
              <a:t>in retaining </a:t>
            </a:r>
            <a:r>
              <a:rPr lang="en-AU" sz="2000" dirty="0">
                <a:solidFill>
                  <a:srgbClr val="505444"/>
                </a:solidFill>
                <a:latin typeface="Arial" panose="020B0604020202020204" pitchFamily="34" charset="0"/>
              </a:rPr>
              <a:t>graduates in the </a:t>
            </a:r>
            <a:r>
              <a:rPr lang="en-AU" sz="2000" dirty="0" smtClean="0">
                <a:solidFill>
                  <a:srgbClr val="505444"/>
                </a:solidFill>
                <a:latin typeface="Arial" panose="020B0604020202020204" pitchFamily="34" charset="0"/>
              </a:rPr>
              <a:t>particular </a:t>
            </a:r>
            <a:r>
              <a:rPr lang="en-AU" sz="2000" dirty="0">
                <a:solidFill>
                  <a:srgbClr val="505444"/>
                </a:solidFill>
                <a:latin typeface="Arial" panose="020B0604020202020204" pitchFamily="34" charset="0"/>
              </a:rPr>
              <a:t>health </a:t>
            </a:r>
            <a:r>
              <a:rPr lang="en-AU" sz="2000" dirty="0" smtClean="0">
                <a:solidFill>
                  <a:srgbClr val="505444"/>
                </a:solidFill>
                <a:latin typeface="Arial" panose="020B0604020202020204" pitchFamily="34" charset="0"/>
              </a:rPr>
              <a:t>care setting</a:t>
            </a:r>
            <a:r>
              <a:rPr lang="en-AU" sz="2000" dirty="0">
                <a:solidFill>
                  <a:srgbClr val="505444"/>
                </a:solidFill>
                <a:latin typeface="Arial" panose="020B0604020202020204" pitchFamily="34" charset="0"/>
              </a:rPr>
              <a:t>.</a:t>
            </a:r>
            <a:endParaRPr lang="en-AU" sz="2000" dirty="0"/>
          </a:p>
        </p:txBody>
      </p:sp>
    </p:spTree>
    <p:extLst>
      <p:ext uri="{BB962C8B-B14F-4D97-AF65-F5344CB8AC3E}">
        <p14:creationId xmlns:p14="http://schemas.microsoft.com/office/powerpoint/2010/main" val="152232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Solutions</a:t>
            </a:r>
            <a:endParaRPr lang="en-AU" dirty="0"/>
          </a:p>
        </p:txBody>
      </p:sp>
      <p:sp>
        <p:nvSpPr>
          <p:cNvPr id="3" name="Content Placeholder 2"/>
          <p:cNvSpPr>
            <a:spLocks noGrp="1"/>
          </p:cNvSpPr>
          <p:nvPr>
            <p:ph sz="half" idx="1"/>
          </p:nvPr>
        </p:nvSpPr>
        <p:spPr>
          <a:xfrm>
            <a:off x="267419" y="1600200"/>
            <a:ext cx="7030528" cy="4525963"/>
          </a:xfrm>
        </p:spPr>
        <p:txBody>
          <a:bodyPr/>
          <a:lstStyle/>
          <a:p>
            <a:pPr marL="0" indent="0">
              <a:buNone/>
            </a:pPr>
            <a:r>
              <a:rPr lang="en-AU" sz="2000" dirty="0">
                <a:solidFill>
                  <a:srgbClr val="505444"/>
                </a:solidFill>
                <a:latin typeface="Arial" panose="020B0604020202020204" pitchFamily="34" charset="0"/>
              </a:rPr>
              <a:t>A combined multidisciplinary academic and clinical</a:t>
            </a:r>
          </a:p>
          <a:p>
            <a:pPr marL="0" indent="0">
              <a:buNone/>
            </a:pPr>
            <a:r>
              <a:rPr lang="en-AU" sz="2000" dirty="0">
                <a:solidFill>
                  <a:srgbClr val="505444"/>
                </a:solidFill>
                <a:latin typeface="Arial" panose="020B0604020202020204" pitchFamily="34" charset="0"/>
              </a:rPr>
              <a:t>teaching and learning model creates an excellent</a:t>
            </a:r>
          </a:p>
          <a:p>
            <a:pPr marL="0" indent="0">
              <a:buNone/>
            </a:pPr>
            <a:r>
              <a:rPr lang="en-AU" sz="2000" dirty="0">
                <a:solidFill>
                  <a:srgbClr val="505444"/>
                </a:solidFill>
                <a:latin typeface="Arial" panose="020B0604020202020204" pitchFamily="34" charset="0"/>
              </a:rPr>
              <a:t>foundational model to promote competency based</a:t>
            </a:r>
          </a:p>
          <a:p>
            <a:pPr marL="0" indent="0">
              <a:buNone/>
            </a:pPr>
            <a:r>
              <a:rPr lang="en-AU" sz="2000" dirty="0">
                <a:solidFill>
                  <a:srgbClr val="505444"/>
                </a:solidFill>
                <a:latin typeface="Arial" panose="020B0604020202020204" pitchFamily="34" charset="0"/>
              </a:rPr>
              <a:t>education.</a:t>
            </a:r>
            <a:endParaRPr lang="en-AU" sz="2000" dirty="0"/>
          </a:p>
        </p:txBody>
      </p:sp>
    </p:spTree>
    <p:extLst>
      <p:ext uri="{BB962C8B-B14F-4D97-AF65-F5344CB8AC3E}">
        <p14:creationId xmlns:p14="http://schemas.microsoft.com/office/powerpoint/2010/main" val="84413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result</a:t>
            </a:r>
            <a:endParaRPr lang="en-AU" dirty="0"/>
          </a:p>
        </p:txBody>
      </p:sp>
      <p:sp>
        <p:nvSpPr>
          <p:cNvPr id="3" name="Content Placeholder 2"/>
          <p:cNvSpPr>
            <a:spLocks noGrp="1"/>
          </p:cNvSpPr>
          <p:nvPr>
            <p:ph sz="half" idx="1"/>
          </p:nvPr>
        </p:nvSpPr>
        <p:spPr>
          <a:xfrm>
            <a:off x="457199" y="1600200"/>
            <a:ext cx="6840748" cy="4525963"/>
          </a:xfrm>
        </p:spPr>
        <p:txBody>
          <a:bodyPr/>
          <a:lstStyle/>
          <a:p>
            <a:pPr marL="0" indent="0">
              <a:buNone/>
            </a:pPr>
            <a:r>
              <a:rPr lang="en-AU" sz="2000" dirty="0">
                <a:solidFill>
                  <a:srgbClr val="505444"/>
                </a:solidFill>
                <a:latin typeface="Arial" panose="020B0604020202020204" pitchFamily="34" charset="0"/>
              </a:rPr>
              <a:t>Transdisciplinary interactions in the </a:t>
            </a:r>
            <a:r>
              <a:rPr lang="en-AU" sz="2000" dirty="0" smtClean="0">
                <a:solidFill>
                  <a:srgbClr val="505444"/>
                </a:solidFill>
                <a:latin typeface="Arial" panose="020B0604020202020204" pitchFamily="34" charset="0"/>
              </a:rPr>
              <a:t>working environment </a:t>
            </a:r>
            <a:r>
              <a:rPr lang="en-AU" sz="2000" dirty="0">
                <a:solidFill>
                  <a:srgbClr val="505444"/>
                </a:solidFill>
                <a:latin typeface="Arial" panose="020B0604020202020204" pitchFamily="34" charset="0"/>
              </a:rPr>
              <a:t>encourage team work and </a:t>
            </a:r>
            <a:r>
              <a:rPr lang="en-AU" sz="2000" dirty="0" smtClean="0">
                <a:solidFill>
                  <a:srgbClr val="505444"/>
                </a:solidFill>
                <a:latin typeface="Arial" panose="020B0604020202020204" pitchFamily="34" charset="0"/>
              </a:rPr>
              <a:t>assist in </a:t>
            </a:r>
            <a:r>
              <a:rPr lang="en-AU" sz="2000" dirty="0">
                <a:solidFill>
                  <a:srgbClr val="505444"/>
                </a:solidFill>
                <a:latin typeface="Arial" panose="020B0604020202020204" pitchFamily="34" charset="0"/>
              </a:rPr>
              <a:t>achieving the common purpose of </a:t>
            </a:r>
            <a:r>
              <a:rPr lang="en-AU" sz="2000" dirty="0" smtClean="0">
                <a:solidFill>
                  <a:srgbClr val="505444"/>
                </a:solidFill>
                <a:latin typeface="Arial" panose="020B0604020202020204" pitchFamily="34" charset="0"/>
              </a:rPr>
              <a:t>producing better </a:t>
            </a:r>
            <a:r>
              <a:rPr lang="en-AU" sz="2000" dirty="0">
                <a:solidFill>
                  <a:srgbClr val="505444"/>
                </a:solidFill>
                <a:latin typeface="Arial" panose="020B0604020202020204" pitchFamily="34" charset="0"/>
              </a:rPr>
              <a:t>health outcomes. Good health </a:t>
            </a:r>
            <a:r>
              <a:rPr lang="en-AU" sz="2000" dirty="0" smtClean="0">
                <a:solidFill>
                  <a:srgbClr val="505444"/>
                </a:solidFill>
                <a:latin typeface="Arial" panose="020B0604020202020204" pitchFamily="34" charset="0"/>
              </a:rPr>
              <a:t>outcomes for </a:t>
            </a:r>
            <a:r>
              <a:rPr lang="en-AU" sz="2000" dirty="0">
                <a:solidFill>
                  <a:srgbClr val="505444"/>
                </a:solidFill>
                <a:latin typeface="Arial" panose="020B0604020202020204" pitchFamily="34" charset="0"/>
              </a:rPr>
              <a:t>people give confidence and professional</a:t>
            </a:r>
          </a:p>
          <a:p>
            <a:pPr marL="0" indent="0">
              <a:buNone/>
            </a:pPr>
            <a:r>
              <a:rPr lang="en-AU" sz="2000" dirty="0">
                <a:solidFill>
                  <a:srgbClr val="505444"/>
                </a:solidFill>
                <a:latin typeface="Arial" panose="020B0604020202020204" pitchFamily="34" charset="0"/>
              </a:rPr>
              <a:t>satisfaction, which is motivating to </a:t>
            </a:r>
            <a:r>
              <a:rPr lang="en-AU" sz="2000" dirty="0" smtClean="0">
                <a:solidFill>
                  <a:srgbClr val="505444"/>
                </a:solidFill>
                <a:latin typeface="Arial" panose="020B0604020202020204" pitchFamily="34" charset="0"/>
              </a:rPr>
              <a:t>health professionals</a:t>
            </a:r>
            <a:r>
              <a:rPr lang="en-AU" sz="1800" dirty="0">
                <a:solidFill>
                  <a:srgbClr val="505444"/>
                </a:solidFill>
                <a:latin typeface="Arial" panose="020B0604020202020204" pitchFamily="34" charset="0"/>
              </a:rPr>
              <a:t>.</a:t>
            </a:r>
            <a:endParaRPr lang="en-AU" sz="1800" dirty="0"/>
          </a:p>
        </p:txBody>
      </p:sp>
    </p:spTree>
    <p:extLst>
      <p:ext uri="{BB962C8B-B14F-4D97-AF65-F5344CB8AC3E}">
        <p14:creationId xmlns:p14="http://schemas.microsoft.com/office/powerpoint/2010/main" val="396253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AU" b="1" dirty="0">
                <a:solidFill>
                  <a:srgbClr val="000000"/>
                </a:solidFill>
              </a:rPr>
              <a:t>Multidisciplinary care</a:t>
            </a:r>
            <a:r>
              <a:rPr lang="en-AU" dirty="0">
                <a:solidFill>
                  <a:srgbClr val="000000"/>
                </a:solidFill>
              </a:rPr>
              <a:t> occurs when professionals from a range of disciplines with different but complementary skills, knowledge and experience work together to deliver comprehensive healthcare aimed at providing the best possible outcome for the physical and psychosocial needs of a patient and their carers.</a:t>
            </a:r>
            <a:endParaRPr lang="en-US" dirty="0"/>
          </a:p>
        </p:txBody>
      </p:sp>
    </p:spTree>
    <p:extLst>
      <p:ext uri="{BB962C8B-B14F-4D97-AF65-F5344CB8AC3E}">
        <p14:creationId xmlns:p14="http://schemas.microsoft.com/office/powerpoint/2010/main" val="319340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glenda.whiting@tafesa.edu.au</a:t>
            </a:r>
            <a:endParaRPr lang="en-US" dirty="0"/>
          </a:p>
        </p:txBody>
      </p:sp>
      <p:sp>
        <p:nvSpPr>
          <p:cNvPr id="3" name="TextBox 2"/>
          <p:cNvSpPr txBox="1"/>
          <p:nvPr/>
        </p:nvSpPr>
        <p:spPr>
          <a:xfrm>
            <a:off x="2261630" y="6614955"/>
            <a:ext cx="4676781" cy="461665"/>
          </a:xfrm>
          <a:prstGeom prst="rect">
            <a:avLst/>
          </a:prstGeom>
          <a:noFill/>
        </p:spPr>
        <p:txBody>
          <a:bodyPr wrap="none" rtlCol="0">
            <a:spAutoFit/>
          </a:bodyPr>
          <a:lstStyle/>
          <a:p>
            <a:r>
              <a:rPr lang="en-US" sz="800" dirty="0">
                <a:solidFill>
                  <a:schemeClr val="bg1"/>
                </a:solidFill>
              </a:rPr>
              <a:t>CRICOS Code: 00092B | RTO Code: 41026 | HEP Code: PRV14002 | Accurate as </a:t>
            </a:r>
            <a:r>
              <a:rPr lang="en-US" sz="800" dirty="0" smtClean="0">
                <a:solidFill>
                  <a:schemeClr val="bg1"/>
                </a:solidFill>
              </a:rPr>
              <a:t>December 2017</a:t>
            </a:r>
            <a:endParaRPr lang="en-AU" sz="800" dirty="0">
              <a:solidFill>
                <a:schemeClr val="bg1"/>
              </a:solidFill>
            </a:endParaRPr>
          </a:p>
          <a:p>
            <a:r>
              <a:rPr lang="en-AU" sz="800" dirty="0">
                <a:solidFill>
                  <a:schemeClr val="bg1"/>
                </a:solidFill>
              </a:rPr>
              <a:t> </a:t>
            </a:r>
          </a:p>
          <a:p>
            <a:endParaRPr lang="en-US" sz="800" dirty="0">
              <a:solidFill>
                <a:schemeClr val="bg1"/>
              </a:solidFill>
            </a:endParaRPr>
          </a:p>
        </p:txBody>
      </p:sp>
    </p:spTree>
    <p:extLst>
      <p:ext uri="{BB962C8B-B14F-4D97-AF65-F5344CB8AC3E}">
        <p14:creationId xmlns:p14="http://schemas.microsoft.com/office/powerpoint/2010/main" val="337386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AU" b="1" dirty="0">
                <a:solidFill>
                  <a:srgbClr val="000000"/>
                </a:solidFill>
              </a:rPr>
              <a:t>Multidisciplinary teams </a:t>
            </a:r>
            <a:r>
              <a:rPr lang="en-AU" dirty="0">
                <a:solidFill>
                  <a:srgbClr val="000000"/>
                </a:solidFill>
              </a:rPr>
              <a:t>convey many benefits to both the patients and the health professionals working on the team. </a:t>
            </a:r>
            <a:endParaRPr lang="en-AU" dirty="0" smtClean="0">
              <a:solidFill>
                <a:srgbClr val="000000"/>
              </a:solidFill>
            </a:endParaRPr>
          </a:p>
          <a:p>
            <a:pPr marL="0" indent="0">
              <a:buNone/>
            </a:pPr>
            <a:r>
              <a:rPr lang="en-AU" dirty="0" smtClean="0">
                <a:solidFill>
                  <a:srgbClr val="000000"/>
                </a:solidFill>
              </a:rPr>
              <a:t>These </a:t>
            </a:r>
            <a:r>
              <a:rPr lang="en-AU" dirty="0">
                <a:solidFill>
                  <a:srgbClr val="000000"/>
                </a:solidFill>
              </a:rPr>
              <a:t>include improved health outcomes and enhanced satisfaction for clients, and the more efficient use of resources and enhanced job satisfaction for team members</a:t>
            </a:r>
            <a:r>
              <a:rPr lang="en-AU" dirty="0" smtClean="0">
                <a:solidFill>
                  <a:srgbClr val="000000"/>
                </a:solidFill>
              </a:rPr>
              <a:t>.</a:t>
            </a:r>
            <a:endParaRPr lang="en-US" dirty="0"/>
          </a:p>
        </p:txBody>
      </p:sp>
    </p:spTree>
    <p:extLst>
      <p:ext uri="{BB962C8B-B14F-4D97-AF65-F5344CB8AC3E}">
        <p14:creationId xmlns:p14="http://schemas.microsoft.com/office/powerpoint/2010/main" val="7747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Australian College of Nursing</a:t>
            </a:r>
            <a:endParaRPr lang="en-US" dirty="0"/>
          </a:p>
        </p:txBody>
      </p:sp>
      <p:sp>
        <p:nvSpPr>
          <p:cNvPr id="5" name="Content Placeholder 4"/>
          <p:cNvSpPr>
            <a:spLocks noGrp="1"/>
          </p:cNvSpPr>
          <p:nvPr>
            <p:ph idx="1"/>
          </p:nvPr>
        </p:nvSpPr>
        <p:spPr>
          <a:xfrm>
            <a:off x="457200" y="1600200"/>
            <a:ext cx="6629400" cy="5022273"/>
          </a:xfrm>
        </p:spPr>
        <p:txBody>
          <a:bodyPr/>
          <a:lstStyle/>
          <a:p>
            <a:r>
              <a:rPr lang="en-AU" sz="1800" dirty="0">
                <a:solidFill>
                  <a:schemeClr val="tx1"/>
                </a:solidFill>
              </a:rPr>
              <a:t>Demand </a:t>
            </a:r>
            <a:r>
              <a:rPr lang="en-AU" sz="1800" dirty="0" smtClean="0">
                <a:solidFill>
                  <a:schemeClr val="tx1"/>
                </a:solidFill>
              </a:rPr>
              <a:t>for health care is exceeding </a:t>
            </a:r>
            <a:r>
              <a:rPr lang="en-AU" sz="1800" dirty="0">
                <a:solidFill>
                  <a:schemeClr val="tx1"/>
                </a:solidFill>
              </a:rPr>
              <a:t>supply</a:t>
            </a:r>
          </a:p>
          <a:p>
            <a:r>
              <a:rPr lang="en-AU" sz="1800" dirty="0" smtClean="0">
                <a:solidFill>
                  <a:schemeClr val="tx1"/>
                </a:solidFill>
              </a:rPr>
              <a:t>the </a:t>
            </a:r>
            <a:r>
              <a:rPr lang="en-AU" sz="1800" dirty="0">
                <a:solidFill>
                  <a:schemeClr val="tx1"/>
                </a:solidFill>
              </a:rPr>
              <a:t>population </a:t>
            </a:r>
            <a:r>
              <a:rPr lang="en-AU" sz="1800" dirty="0" smtClean="0">
                <a:solidFill>
                  <a:schemeClr val="tx1"/>
                </a:solidFill>
              </a:rPr>
              <a:t>and health </a:t>
            </a:r>
            <a:r>
              <a:rPr lang="en-AU" sz="1800" dirty="0">
                <a:solidFill>
                  <a:schemeClr val="tx1"/>
                </a:solidFill>
              </a:rPr>
              <a:t>workforce </a:t>
            </a:r>
            <a:r>
              <a:rPr lang="en-AU" sz="1800" dirty="0" smtClean="0">
                <a:solidFill>
                  <a:schemeClr val="tx1"/>
                </a:solidFill>
              </a:rPr>
              <a:t>ages</a:t>
            </a:r>
          </a:p>
          <a:p>
            <a:r>
              <a:rPr lang="en-AU" sz="1800" dirty="0" smtClean="0">
                <a:solidFill>
                  <a:schemeClr val="tx1"/>
                </a:solidFill>
              </a:rPr>
              <a:t>consumer </a:t>
            </a:r>
            <a:r>
              <a:rPr lang="en-AU" sz="1800" dirty="0">
                <a:solidFill>
                  <a:schemeClr val="tx1"/>
                </a:solidFill>
              </a:rPr>
              <a:t>expectations </a:t>
            </a:r>
            <a:r>
              <a:rPr lang="en-AU" sz="1800" dirty="0" smtClean="0">
                <a:solidFill>
                  <a:schemeClr val="tx1"/>
                </a:solidFill>
              </a:rPr>
              <a:t>heighten. </a:t>
            </a:r>
          </a:p>
          <a:p>
            <a:r>
              <a:rPr lang="en-AU" sz="1800" dirty="0">
                <a:solidFill>
                  <a:schemeClr val="tx1"/>
                </a:solidFill>
              </a:rPr>
              <a:t>n</a:t>
            </a:r>
            <a:r>
              <a:rPr lang="en-AU" sz="1800" dirty="0" smtClean="0">
                <a:solidFill>
                  <a:schemeClr val="tx1"/>
                </a:solidFill>
              </a:rPr>
              <a:t>owhere is </a:t>
            </a:r>
            <a:r>
              <a:rPr lang="en-AU" sz="1800" dirty="0">
                <a:solidFill>
                  <a:schemeClr val="tx1"/>
                </a:solidFill>
              </a:rPr>
              <a:t>this gap more apparent than in the health systems capacity to deliver acute services.</a:t>
            </a:r>
          </a:p>
          <a:p>
            <a:r>
              <a:rPr lang="en-AU" sz="1800" dirty="0" smtClean="0">
                <a:solidFill>
                  <a:schemeClr val="tx1"/>
                </a:solidFill>
              </a:rPr>
              <a:t>more </a:t>
            </a:r>
            <a:r>
              <a:rPr lang="en-AU" sz="1800" dirty="0">
                <a:solidFill>
                  <a:schemeClr val="tx1"/>
                </a:solidFill>
              </a:rPr>
              <a:t>integrated primary care models of care will need to replace </a:t>
            </a:r>
            <a:r>
              <a:rPr lang="en-AU" sz="1800" dirty="0" smtClean="0">
                <a:solidFill>
                  <a:schemeClr val="tx1"/>
                </a:solidFill>
              </a:rPr>
              <a:t>the traditional </a:t>
            </a:r>
            <a:r>
              <a:rPr lang="en-AU" sz="1800" dirty="0">
                <a:solidFill>
                  <a:schemeClr val="tx1"/>
                </a:solidFill>
              </a:rPr>
              <a:t>acute model of </a:t>
            </a:r>
            <a:r>
              <a:rPr lang="en-AU" sz="1800" dirty="0" smtClean="0">
                <a:solidFill>
                  <a:schemeClr val="tx1"/>
                </a:solidFill>
              </a:rPr>
              <a:t>care</a:t>
            </a:r>
          </a:p>
          <a:p>
            <a:r>
              <a:rPr lang="en-AU" sz="1800" dirty="0" smtClean="0">
                <a:solidFill>
                  <a:schemeClr val="tx1"/>
                </a:solidFill>
              </a:rPr>
              <a:t>Already </a:t>
            </a:r>
            <a:r>
              <a:rPr lang="en-AU" sz="1800" dirty="0">
                <a:solidFill>
                  <a:schemeClr val="tx1"/>
                </a:solidFill>
              </a:rPr>
              <a:t>significant reform has taken place to achieve this</a:t>
            </a:r>
            <a:r>
              <a:rPr lang="en-AU" sz="1800" dirty="0" smtClean="0">
                <a:solidFill>
                  <a:schemeClr val="tx1"/>
                </a:solidFill>
              </a:rPr>
              <a:t>, including </a:t>
            </a:r>
            <a:r>
              <a:rPr lang="en-AU" sz="1800" dirty="0">
                <a:solidFill>
                  <a:schemeClr val="tx1"/>
                </a:solidFill>
              </a:rPr>
              <a:t>increases to day procedures, ambulatory care, hospital in the home, tele-health </a:t>
            </a:r>
            <a:r>
              <a:rPr lang="en-AU" sz="1800" dirty="0" smtClean="0">
                <a:solidFill>
                  <a:schemeClr val="tx1"/>
                </a:solidFill>
              </a:rPr>
              <a:t>and nurse </a:t>
            </a:r>
            <a:r>
              <a:rPr lang="en-AU" sz="1800" dirty="0">
                <a:solidFill>
                  <a:schemeClr val="tx1"/>
                </a:solidFill>
              </a:rPr>
              <a:t>led clinics. </a:t>
            </a:r>
            <a:endParaRPr lang="en-AU" sz="1800" dirty="0" smtClean="0">
              <a:solidFill>
                <a:schemeClr val="tx1"/>
              </a:solidFill>
            </a:endParaRPr>
          </a:p>
          <a:p>
            <a:r>
              <a:rPr lang="en-AU" sz="1800" dirty="0" smtClean="0">
                <a:solidFill>
                  <a:schemeClr val="tx1"/>
                </a:solidFill>
              </a:rPr>
              <a:t>The </a:t>
            </a:r>
            <a:r>
              <a:rPr lang="en-AU" sz="1800" dirty="0">
                <a:solidFill>
                  <a:schemeClr val="tx1"/>
                </a:solidFill>
              </a:rPr>
              <a:t>way health care is delivered and by whom critically needs to be reconsidered. </a:t>
            </a:r>
            <a:r>
              <a:rPr lang="en-AU" sz="1800" dirty="0" smtClean="0">
                <a:solidFill>
                  <a:schemeClr val="tx1"/>
                </a:solidFill>
              </a:rPr>
              <a:t>The traditional </a:t>
            </a:r>
            <a:r>
              <a:rPr lang="en-AU" sz="1800" dirty="0">
                <a:solidFill>
                  <a:schemeClr val="tx1"/>
                </a:solidFill>
              </a:rPr>
              <a:t>roles of health professionals, and professional boundaries that constrain </a:t>
            </a:r>
            <a:r>
              <a:rPr lang="en-AU" sz="1800" dirty="0" smtClean="0">
                <a:solidFill>
                  <a:schemeClr val="tx1"/>
                </a:solidFill>
              </a:rPr>
              <a:t>workforce capacity </a:t>
            </a:r>
            <a:r>
              <a:rPr lang="en-AU" sz="1800" dirty="0">
                <a:solidFill>
                  <a:schemeClr val="tx1"/>
                </a:solidFill>
              </a:rPr>
              <a:t>and flexibility, need to be challenged, including reforms to ensure that all </a:t>
            </a:r>
            <a:r>
              <a:rPr lang="en-AU" sz="1800" dirty="0" smtClean="0">
                <a:solidFill>
                  <a:schemeClr val="tx1"/>
                </a:solidFill>
              </a:rPr>
              <a:t>health professionals </a:t>
            </a:r>
            <a:r>
              <a:rPr lang="en-AU" sz="1800" dirty="0">
                <a:solidFill>
                  <a:schemeClr val="tx1"/>
                </a:solidFill>
              </a:rPr>
              <a:t>work to their full scope of practice (HWA, 2014). </a:t>
            </a:r>
            <a:endParaRPr lang="en-US" sz="1800" dirty="0">
              <a:solidFill>
                <a:schemeClr val="tx1"/>
              </a:solidFill>
            </a:endParaRPr>
          </a:p>
        </p:txBody>
      </p:sp>
    </p:spTree>
    <p:extLst>
      <p:ext uri="{BB962C8B-B14F-4D97-AF65-F5344CB8AC3E}">
        <p14:creationId xmlns:p14="http://schemas.microsoft.com/office/powerpoint/2010/main" val="18555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72672"/>
            <a:ext cx="6629400" cy="871352"/>
          </a:xfrm>
        </p:spPr>
        <p:txBody>
          <a:bodyPr/>
          <a:lstStyle/>
          <a:p>
            <a:r>
              <a:rPr lang="en-US" dirty="0" smtClean="0"/>
              <a:t>Primary health care – an example</a:t>
            </a:r>
            <a:endParaRPr lang="en-US" dirty="0"/>
          </a:p>
        </p:txBody>
      </p:sp>
      <p:sp>
        <p:nvSpPr>
          <p:cNvPr id="5" name="Content Placeholder 4"/>
          <p:cNvSpPr>
            <a:spLocks noGrp="1"/>
          </p:cNvSpPr>
          <p:nvPr>
            <p:ph idx="1"/>
          </p:nvPr>
        </p:nvSpPr>
        <p:spPr/>
        <p:txBody>
          <a:bodyPr/>
          <a:lstStyle/>
          <a:p>
            <a:pPr marL="0" indent="0">
              <a:buNone/>
            </a:pPr>
            <a:r>
              <a:rPr lang="en-AU" sz="1400" dirty="0">
                <a:solidFill>
                  <a:schemeClr val="tx1"/>
                </a:solidFill>
              </a:rPr>
              <a:t>Primary health care is based on a model </a:t>
            </a:r>
            <a:r>
              <a:rPr lang="en-AU" sz="1400" dirty="0" smtClean="0">
                <a:solidFill>
                  <a:schemeClr val="tx1"/>
                </a:solidFill>
              </a:rPr>
              <a:t>of collaborative </a:t>
            </a:r>
            <a:r>
              <a:rPr lang="en-AU" sz="1400" dirty="0">
                <a:solidFill>
                  <a:schemeClr val="tx1"/>
                </a:solidFill>
              </a:rPr>
              <a:t>transdisciplinary care as </a:t>
            </a:r>
            <a:r>
              <a:rPr lang="en-AU" sz="1400" dirty="0" smtClean="0">
                <a:solidFill>
                  <a:schemeClr val="tx1"/>
                </a:solidFill>
              </a:rPr>
              <a:t>opposed to </a:t>
            </a:r>
            <a:r>
              <a:rPr lang="en-AU" sz="1400" dirty="0">
                <a:solidFill>
                  <a:schemeClr val="tx1"/>
                </a:solidFill>
              </a:rPr>
              <a:t>being led by any one professional group. </a:t>
            </a:r>
            <a:endParaRPr lang="en-AU" sz="1400" dirty="0" smtClean="0">
              <a:solidFill>
                <a:schemeClr val="tx1"/>
              </a:solidFill>
            </a:endParaRPr>
          </a:p>
          <a:p>
            <a:pPr marL="0" indent="0">
              <a:buNone/>
            </a:pPr>
            <a:endParaRPr lang="en-AU" sz="1400" dirty="0" smtClean="0">
              <a:solidFill>
                <a:schemeClr val="tx1"/>
              </a:solidFill>
            </a:endParaRPr>
          </a:p>
          <a:p>
            <a:r>
              <a:rPr lang="en-AU" sz="1400" dirty="0" smtClean="0">
                <a:solidFill>
                  <a:schemeClr val="tx1"/>
                </a:solidFill>
              </a:rPr>
              <a:t>managing the continuum </a:t>
            </a:r>
            <a:r>
              <a:rPr lang="en-AU" sz="1400" dirty="0">
                <a:solidFill>
                  <a:schemeClr val="tx1"/>
                </a:solidFill>
              </a:rPr>
              <a:t>through health promotion</a:t>
            </a:r>
            <a:r>
              <a:rPr lang="en-AU" sz="1400" dirty="0" smtClean="0">
                <a:solidFill>
                  <a:schemeClr val="tx1"/>
                </a:solidFill>
              </a:rPr>
              <a:t>;</a:t>
            </a:r>
          </a:p>
          <a:p>
            <a:r>
              <a:rPr lang="en-AU" sz="1400" dirty="0" smtClean="0">
                <a:solidFill>
                  <a:schemeClr val="tx1"/>
                </a:solidFill>
              </a:rPr>
              <a:t> prevention of illness</a:t>
            </a:r>
          </a:p>
          <a:p>
            <a:r>
              <a:rPr lang="en-AU" sz="1400" dirty="0" smtClean="0">
                <a:solidFill>
                  <a:schemeClr val="tx1"/>
                </a:solidFill>
              </a:rPr>
              <a:t>and </a:t>
            </a:r>
            <a:r>
              <a:rPr lang="en-AU" sz="1400" dirty="0">
                <a:solidFill>
                  <a:schemeClr val="tx1"/>
                </a:solidFill>
              </a:rPr>
              <a:t>illness to health involves a </a:t>
            </a:r>
            <a:r>
              <a:rPr lang="en-AU" sz="1400" dirty="0" smtClean="0">
                <a:solidFill>
                  <a:schemeClr val="tx1"/>
                </a:solidFill>
              </a:rPr>
              <a:t>range of </a:t>
            </a:r>
            <a:r>
              <a:rPr lang="en-AU" sz="1400" dirty="0">
                <a:solidFill>
                  <a:schemeClr val="tx1"/>
                </a:solidFill>
              </a:rPr>
              <a:t>health professionals and other </a:t>
            </a:r>
            <a:r>
              <a:rPr lang="en-AU" sz="1400" dirty="0" smtClean="0">
                <a:solidFill>
                  <a:schemeClr val="tx1"/>
                </a:solidFill>
              </a:rPr>
              <a:t>workers</a:t>
            </a:r>
          </a:p>
          <a:p>
            <a:r>
              <a:rPr lang="en-AU" sz="1400" dirty="0" smtClean="0">
                <a:solidFill>
                  <a:schemeClr val="tx1"/>
                </a:solidFill>
              </a:rPr>
              <a:t>safety </a:t>
            </a:r>
            <a:r>
              <a:rPr lang="en-AU" sz="1400" dirty="0">
                <a:solidFill>
                  <a:schemeClr val="tx1"/>
                </a:solidFill>
              </a:rPr>
              <a:t>and quality for individuals and the community</a:t>
            </a:r>
          </a:p>
          <a:p>
            <a:r>
              <a:rPr lang="en-AU" sz="1400" dirty="0" smtClean="0">
                <a:solidFill>
                  <a:schemeClr val="tx1"/>
                </a:solidFill>
              </a:rPr>
              <a:t>prevention or intervention </a:t>
            </a:r>
            <a:r>
              <a:rPr lang="en-AU" sz="1400" dirty="0">
                <a:solidFill>
                  <a:schemeClr val="tx1"/>
                </a:solidFill>
              </a:rPr>
              <a:t>strategy is </a:t>
            </a:r>
            <a:r>
              <a:rPr lang="en-AU" sz="1400" dirty="0" smtClean="0">
                <a:solidFill>
                  <a:schemeClr val="tx1"/>
                </a:solidFill>
              </a:rPr>
              <a:t>always</a:t>
            </a:r>
          </a:p>
          <a:p>
            <a:pPr marL="0" indent="0">
              <a:buNone/>
            </a:pPr>
            <a:endParaRPr lang="en-AU" sz="1400" dirty="0" smtClean="0">
              <a:solidFill>
                <a:schemeClr val="tx1"/>
              </a:solidFill>
            </a:endParaRPr>
          </a:p>
          <a:p>
            <a:pPr marL="0" indent="0">
              <a:buNone/>
            </a:pPr>
            <a:endParaRPr lang="en-AU" sz="1400" dirty="0" smtClean="0">
              <a:solidFill>
                <a:schemeClr val="tx1"/>
              </a:solidFill>
            </a:endParaRPr>
          </a:p>
          <a:p>
            <a:pPr marL="0" indent="0">
              <a:buNone/>
            </a:pPr>
            <a:endParaRPr lang="en-US" sz="14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938" y="3292674"/>
            <a:ext cx="2969533" cy="3779405"/>
          </a:xfrm>
          <a:prstGeom prst="rect">
            <a:avLst/>
          </a:prstGeom>
        </p:spPr>
      </p:pic>
    </p:spTree>
    <p:extLst>
      <p:ext uri="{BB962C8B-B14F-4D97-AF65-F5344CB8AC3E}">
        <p14:creationId xmlns:p14="http://schemas.microsoft.com/office/powerpoint/2010/main" val="184868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a:t>
            </a:r>
            <a:r>
              <a:rPr lang="en-US" dirty="0" smtClean="0"/>
              <a:t>ducation</a:t>
            </a:r>
            <a:endParaRPr lang="en-US" dirty="0"/>
          </a:p>
        </p:txBody>
      </p:sp>
      <p:sp>
        <p:nvSpPr>
          <p:cNvPr id="5" name="Content Placeholder 4"/>
          <p:cNvSpPr>
            <a:spLocks noGrp="1"/>
          </p:cNvSpPr>
          <p:nvPr>
            <p:ph sz="half" idx="1"/>
          </p:nvPr>
        </p:nvSpPr>
        <p:spPr>
          <a:xfrm>
            <a:off x="457199" y="1600200"/>
            <a:ext cx="6297284" cy="4525963"/>
          </a:xfrm>
        </p:spPr>
        <p:txBody>
          <a:bodyPr/>
          <a:lstStyle/>
          <a:p>
            <a:pPr marL="0" indent="0">
              <a:buNone/>
            </a:pPr>
            <a:r>
              <a:rPr lang="en-AU" sz="1800" dirty="0">
                <a:solidFill>
                  <a:srgbClr val="505444"/>
                </a:solidFill>
                <a:latin typeface="Arial" panose="020B0604020202020204" pitchFamily="34" charset="0"/>
              </a:rPr>
              <a:t>All </a:t>
            </a:r>
            <a:r>
              <a:rPr lang="en-AU" sz="1800" dirty="0" smtClean="0">
                <a:solidFill>
                  <a:srgbClr val="505444"/>
                </a:solidFill>
                <a:latin typeface="Arial" panose="020B0604020202020204" pitchFamily="34" charset="0"/>
              </a:rPr>
              <a:t>health </a:t>
            </a:r>
            <a:r>
              <a:rPr lang="en-AU" sz="1800" dirty="0">
                <a:solidFill>
                  <a:srgbClr val="505444"/>
                </a:solidFill>
                <a:latin typeface="Arial" panose="020B0604020202020204" pitchFamily="34" charset="0"/>
              </a:rPr>
              <a:t>care workers are </a:t>
            </a:r>
            <a:r>
              <a:rPr lang="en-AU" sz="1800" dirty="0" smtClean="0">
                <a:solidFill>
                  <a:srgbClr val="505444"/>
                </a:solidFill>
                <a:latin typeface="Arial" panose="020B0604020202020204" pitchFamily="34" charset="0"/>
              </a:rPr>
              <a:t>suitably educated </a:t>
            </a:r>
            <a:r>
              <a:rPr lang="en-AU" sz="1800" dirty="0">
                <a:solidFill>
                  <a:srgbClr val="505444"/>
                </a:solidFill>
                <a:latin typeface="Arial" panose="020B0604020202020204" pitchFamily="34" charset="0"/>
              </a:rPr>
              <a:t>socially, professionally and </a:t>
            </a:r>
            <a:r>
              <a:rPr lang="en-AU" sz="1800" dirty="0" smtClean="0">
                <a:solidFill>
                  <a:srgbClr val="505444"/>
                </a:solidFill>
                <a:latin typeface="Arial" panose="020B0604020202020204" pitchFamily="34" charset="0"/>
              </a:rPr>
              <a:t>technically to </a:t>
            </a:r>
            <a:r>
              <a:rPr lang="en-AU" sz="1800" dirty="0">
                <a:solidFill>
                  <a:srgbClr val="505444"/>
                </a:solidFill>
                <a:latin typeface="Arial" panose="020B0604020202020204" pitchFamily="34" charset="0"/>
              </a:rPr>
              <a:t>work as a part of a </a:t>
            </a:r>
            <a:r>
              <a:rPr lang="en-AU" sz="1800" dirty="0" smtClean="0">
                <a:solidFill>
                  <a:srgbClr val="505444"/>
                </a:solidFill>
                <a:latin typeface="Arial" panose="020B0604020202020204" pitchFamily="34" charset="0"/>
              </a:rPr>
              <a:t>health </a:t>
            </a:r>
            <a:r>
              <a:rPr lang="en-AU" sz="1800" dirty="0">
                <a:solidFill>
                  <a:srgbClr val="505444"/>
                </a:solidFill>
                <a:latin typeface="Arial" panose="020B0604020202020204" pitchFamily="34" charset="0"/>
              </a:rPr>
              <a:t>care </a:t>
            </a:r>
            <a:r>
              <a:rPr lang="en-AU" sz="1800" dirty="0" smtClean="0">
                <a:solidFill>
                  <a:srgbClr val="505444"/>
                </a:solidFill>
                <a:latin typeface="Arial" panose="020B0604020202020204" pitchFamily="34" charset="0"/>
              </a:rPr>
              <a:t>team and </a:t>
            </a:r>
            <a:r>
              <a:rPr lang="en-AU" sz="1800" dirty="0">
                <a:solidFill>
                  <a:srgbClr val="505444"/>
                </a:solidFill>
                <a:latin typeface="Arial" panose="020B0604020202020204" pitchFamily="34" charset="0"/>
              </a:rPr>
              <a:t>to respond to the </a:t>
            </a:r>
            <a:r>
              <a:rPr lang="en-AU" sz="1800" dirty="0" smtClean="0">
                <a:solidFill>
                  <a:srgbClr val="505444"/>
                </a:solidFill>
                <a:latin typeface="Arial" panose="020B0604020202020204" pitchFamily="34" charset="0"/>
              </a:rPr>
              <a:t>expressed </a:t>
            </a:r>
            <a:r>
              <a:rPr lang="en-AU" sz="1800" dirty="0">
                <a:solidFill>
                  <a:srgbClr val="505444"/>
                </a:solidFill>
                <a:latin typeface="Arial" panose="020B0604020202020204" pitchFamily="34" charset="0"/>
              </a:rPr>
              <a:t>health needs </a:t>
            </a:r>
            <a:r>
              <a:rPr lang="en-AU" sz="1800" dirty="0" smtClean="0">
                <a:solidFill>
                  <a:srgbClr val="505444"/>
                </a:solidFill>
                <a:latin typeface="Arial" panose="020B0604020202020204" pitchFamily="34" charset="0"/>
              </a:rPr>
              <a:t>of the </a:t>
            </a:r>
            <a:r>
              <a:rPr lang="en-AU" sz="1800" dirty="0">
                <a:solidFill>
                  <a:srgbClr val="505444"/>
                </a:solidFill>
                <a:latin typeface="Arial" panose="020B0604020202020204" pitchFamily="34" charset="0"/>
              </a:rPr>
              <a:t>community</a:t>
            </a:r>
            <a:r>
              <a:rPr lang="en-AU" sz="1800" dirty="0" smtClean="0">
                <a:solidFill>
                  <a:srgbClr val="505444"/>
                </a:solidFill>
                <a:latin typeface="Arial" panose="020B0604020202020204" pitchFamily="34" charset="0"/>
              </a:rPr>
              <a:t>.</a:t>
            </a:r>
          </a:p>
          <a:p>
            <a:pPr marL="0" indent="0">
              <a:buNone/>
            </a:pPr>
            <a:endParaRPr lang="en-AU" dirty="0">
              <a:solidFill>
                <a:srgbClr val="505444"/>
              </a:solidFill>
              <a:latin typeface="Arial" panose="020B0604020202020204" pitchFamily="34" charset="0"/>
            </a:endParaRP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36" y="2748325"/>
            <a:ext cx="4221018" cy="3442675"/>
          </a:xfrm>
          <a:prstGeom prst="rect">
            <a:avLst/>
          </a:prstGeom>
        </p:spPr>
      </p:pic>
    </p:spTree>
    <p:extLst>
      <p:ext uri="{BB962C8B-B14F-4D97-AF65-F5344CB8AC3E}">
        <p14:creationId xmlns:p14="http://schemas.microsoft.com/office/powerpoint/2010/main" val="294156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a:t>
            </a:r>
            <a:endParaRPr lang="en-US" dirty="0"/>
          </a:p>
        </p:txBody>
      </p:sp>
      <p:sp>
        <p:nvSpPr>
          <p:cNvPr id="5" name="Content Placeholder 4"/>
          <p:cNvSpPr>
            <a:spLocks noGrp="1"/>
          </p:cNvSpPr>
          <p:nvPr>
            <p:ph sz="half" idx="1"/>
          </p:nvPr>
        </p:nvSpPr>
        <p:spPr>
          <a:xfrm>
            <a:off x="457199" y="1636827"/>
            <a:ext cx="6297284" cy="4525963"/>
          </a:xfrm>
        </p:spPr>
        <p:txBody>
          <a:bodyPr/>
          <a:lstStyle/>
          <a:p>
            <a:r>
              <a:rPr lang="en-AU" sz="2000" dirty="0">
                <a:solidFill>
                  <a:srgbClr val="505444"/>
                </a:solidFill>
                <a:latin typeface="Arial" panose="020B0604020202020204" pitchFamily="34" charset="0"/>
              </a:rPr>
              <a:t>Effective transdisciplinary </a:t>
            </a:r>
            <a:r>
              <a:rPr lang="en-AU" sz="2000" dirty="0" smtClean="0">
                <a:solidFill>
                  <a:srgbClr val="505444"/>
                </a:solidFill>
                <a:latin typeface="Arial" panose="020B0604020202020204" pitchFamily="34" charset="0"/>
              </a:rPr>
              <a:t>health care requires </a:t>
            </a:r>
            <a:r>
              <a:rPr lang="en-AU" sz="2000" dirty="0">
                <a:solidFill>
                  <a:srgbClr val="505444"/>
                </a:solidFill>
                <a:latin typeface="Arial" panose="020B0604020202020204" pitchFamily="34" charset="0"/>
              </a:rPr>
              <a:t>pre-entry and ongoing integrated </a:t>
            </a:r>
            <a:r>
              <a:rPr lang="en-AU" sz="2000" dirty="0" err="1" smtClean="0">
                <a:solidFill>
                  <a:srgbClr val="505444"/>
                </a:solidFill>
                <a:latin typeface="Arial" panose="020B0604020202020204" pitchFamily="34" charset="0"/>
              </a:rPr>
              <a:t>interprofessional</a:t>
            </a:r>
            <a:r>
              <a:rPr lang="en-AU" sz="2000" dirty="0" smtClean="0">
                <a:solidFill>
                  <a:srgbClr val="505444"/>
                </a:solidFill>
                <a:latin typeface="Arial" panose="020B0604020202020204" pitchFamily="34" charset="0"/>
              </a:rPr>
              <a:t> development </a:t>
            </a:r>
            <a:r>
              <a:rPr lang="en-AU" sz="2000" dirty="0">
                <a:solidFill>
                  <a:srgbClr val="505444"/>
                </a:solidFill>
                <a:latin typeface="Arial" panose="020B0604020202020204" pitchFamily="34" charset="0"/>
              </a:rPr>
              <a:t>and education. </a:t>
            </a:r>
            <a:endParaRPr lang="en-AU" sz="2000" dirty="0" smtClean="0">
              <a:solidFill>
                <a:srgbClr val="505444"/>
              </a:solidFill>
              <a:latin typeface="Arial" panose="020B0604020202020204" pitchFamily="34" charset="0"/>
            </a:endParaRPr>
          </a:p>
          <a:p>
            <a:endParaRPr lang="en-AU" sz="2000" dirty="0" smtClean="0">
              <a:solidFill>
                <a:srgbClr val="505444"/>
              </a:solidFill>
              <a:latin typeface="Arial" panose="020B0604020202020204" pitchFamily="34" charset="0"/>
            </a:endParaRPr>
          </a:p>
          <a:p>
            <a:r>
              <a:rPr lang="en-AU" sz="2000" dirty="0" smtClean="0">
                <a:solidFill>
                  <a:srgbClr val="505444"/>
                </a:solidFill>
                <a:latin typeface="Arial" panose="020B0604020202020204" pitchFamily="34" charset="0"/>
              </a:rPr>
              <a:t>a </a:t>
            </a:r>
            <a:r>
              <a:rPr lang="en-AU" sz="2000" dirty="0">
                <a:solidFill>
                  <a:srgbClr val="505444"/>
                </a:solidFill>
                <a:latin typeface="Arial" panose="020B0604020202020204" pitchFamily="34" charset="0"/>
              </a:rPr>
              <a:t>cooperative and </a:t>
            </a:r>
            <a:r>
              <a:rPr lang="en-AU" sz="2000" dirty="0" smtClean="0">
                <a:solidFill>
                  <a:srgbClr val="505444"/>
                </a:solidFill>
                <a:latin typeface="Arial" panose="020B0604020202020204" pitchFamily="34" charset="0"/>
              </a:rPr>
              <a:t>collaborative approach </a:t>
            </a:r>
            <a:r>
              <a:rPr lang="en-AU" sz="2000" dirty="0">
                <a:solidFill>
                  <a:srgbClr val="505444"/>
                </a:solidFill>
                <a:latin typeface="Arial" panose="020B0604020202020204" pitchFamily="34" charset="0"/>
              </a:rPr>
              <a:t>to </a:t>
            </a:r>
            <a:r>
              <a:rPr lang="en-AU" sz="2000" dirty="0" smtClean="0">
                <a:solidFill>
                  <a:srgbClr val="505444"/>
                </a:solidFill>
                <a:latin typeface="Arial" panose="020B0604020202020204" pitchFamily="34" charset="0"/>
              </a:rPr>
              <a:t>practice </a:t>
            </a:r>
            <a:r>
              <a:rPr lang="en-AU" sz="2000" dirty="0" smtClean="0">
                <a:solidFill>
                  <a:srgbClr val="505444"/>
                </a:solidFill>
                <a:latin typeface="Arial" panose="020B0604020202020204" pitchFamily="34" charset="0"/>
              </a:rPr>
              <a:t>between nursing </a:t>
            </a:r>
            <a:r>
              <a:rPr lang="en-AU" sz="2000" dirty="0">
                <a:solidFill>
                  <a:srgbClr val="505444"/>
                </a:solidFill>
                <a:latin typeface="Arial" panose="020B0604020202020204" pitchFamily="34" charset="0"/>
              </a:rPr>
              <a:t>and midwifery students, medical </a:t>
            </a:r>
            <a:r>
              <a:rPr lang="en-AU" sz="2000" dirty="0" smtClean="0">
                <a:solidFill>
                  <a:srgbClr val="505444"/>
                </a:solidFill>
                <a:latin typeface="Arial" panose="020B0604020202020204" pitchFamily="34" charset="0"/>
              </a:rPr>
              <a:t>students and </a:t>
            </a:r>
            <a:r>
              <a:rPr lang="en-AU" sz="2000" dirty="0">
                <a:solidFill>
                  <a:srgbClr val="505444"/>
                </a:solidFill>
                <a:latin typeface="Arial" panose="020B0604020202020204" pitchFamily="34" charset="0"/>
              </a:rPr>
              <a:t>students of other health professions </a:t>
            </a:r>
            <a:r>
              <a:rPr lang="en-AU" sz="2000" dirty="0" smtClean="0">
                <a:solidFill>
                  <a:srgbClr val="505444"/>
                </a:solidFill>
                <a:latin typeface="Arial" panose="020B0604020202020204" pitchFamily="34" charset="0"/>
              </a:rPr>
              <a:t>is present </a:t>
            </a:r>
            <a:r>
              <a:rPr lang="en-AU" sz="2000" dirty="0">
                <a:solidFill>
                  <a:srgbClr val="505444"/>
                </a:solidFill>
                <a:latin typeface="Arial" panose="020B0604020202020204" pitchFamily="34" charset="0"/>
              </a:rPr>
              <a:t>right from the beginning and </a:t>
            </a:r>
            <a:r>
              <a:rPr lang="en-AU" sz="2000" dirty="0" smtClean="0">
                <a:solidFill>
                  <a:srgbClr val="505444"/>
                </a:solidFill>
                <a:latin typeface="Arial" panose="020B0604020202020204" pitchFamily="34" charset="0"/>
              </a:rPr>
              <a:t>throughout their </a:t>
            </a:r>
            <a:r>
              <a:rPr lang="en-AU" sz="2000" dirty="0" smtClean="0">
                <a:solidFill>
                  <a:srgbClr val="505444"/>
                </a:solidFill>
                <a:latin typeface="Arial" panose="020B0604020202020204" pitchFamily="34" charset="0"/>
              </a:rPr>
              <a:t>careers</a:t>
            </a:r>
            <a:endParaRPr lang="en-US" sz="2000" dirty="0"/>
          </a:p>
        </p:txBody>
      </p:sp>
    </p:spTree>
    <p:extLst>
      <p:ext uri="{BB962C8B-B14F-4D97-AF65-F5344CB8AC3E}">
        <p14:creationId xmlns:p14="http://schemas.microsoft.com/office/powerpoint/2010/main" val="98274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a:t>
            </a:r>
            <a:endParaRPr lang="en-US" dirty="0"/>
          </a:p>
        </p:txBody>
      </p:sp>
      <p:sp>
        <p:nvSpPr>
          <p:cNvPr id="5" name="Content Placeholder 4"/>
          <p:cNvSpPr>
            <a:spLocks noGrp="1"/>
          </p:cNvSpPr>
          <p:nvPr>
            <p:ph sz="half" idx="1"/>
          </p:nvPr>
        </p:nvSpPr>
        <p:spPr>
          <a:xfrm>
            <a:off x="457199" y="1510000"/>
            <a:ext cx="6821056" cy="4525963"/>
          </a:xfrm>
        </p:spPr>
        <p:txBody>
          <a:bodyPr/>
          <a:lstStyle/>
          <a:p>
            <a:pPr marL="0" indent="0">
              <a:buNone/>
            </a:pPr>
            <a:r>
              <a:rPr lang="en-AU" dirty="0">
                <a:solidFill>
                  <a:srgbClr val="505444"/>
                </a:solidFill>
                <a:latin typeface="Arial" panose="020B0604020202020204" pitchFamily="34" charset="0"/>
              </a:rPr>
              <a:t>The development of integrated undergraduate</a:t>
            </a:r>
            <a:r>
              <a:rPr lang="en-AU" dirty="0" smtClean="0">
                <a:solidFill>
                  <a:srgbClr val="505444"/>
                </a:solidFill>
                <a:latin typeface="Arial" panose="020B0604020202020204" pitchFamily="34" charset="0"/>
              </a:rPr>
              <a:t>, postgraduate</a:t>
            </a:r>
            <a:r>
              <a:rPr lang="en-AU" dirty="0">
                <a:solidFill>
                  <a:srgbClr val="505444"/>
                </a:solidFill>
                <a:latin typeface="Arial" panose="020B0604020202020204" pitchFamily="34" charset="0"/>
              </a:rPr>
              <a:t>, and clinical education </a:t>
            </a:r>
            <a:r>
              <a:rPr lang="en-AU" dirty="0" smtClean="0">
                <a:solidFill>
                  <a:srgbClr val="505444"/>
                </a:solidFill>
                <a:latin typeface="Arial" panose="020B0604020202020204" pitchFamily="34" charset="0"/>
              </a:rPr>
              <a:t>curricula assists </a:t>
            </a:r>
            <a:r>
              <a:rPr lang="en-AU" dirty="0">
                <a:solidFill>
                  <a:srgbClr val="505444"/>
                </a:solidFill>
                <a:latin typeface="Arial" panose="020B0604020202020204" pitchFamily="34" charset="0"/>
              </a:rPr>
              <a:t>in the promotion and extension </a:t>
            </a:r>
            <a:r>
              <a:rPr lang="en-AU" dirty="0" smtClean="0">
                <a:solidFill>
                  <a:srgbClr val="505444"/>
                </a:solidFill>
                <a:latin typeface="Arial" panose="020B0604020202020204" pitchFamily="34" charset="0"/>
              </a:rPr>
              <a:t>of inter-professional </a:t>
            </a:r>
            <a:r>
              <a:rPr lang="en-AU" dirty="0">
                <a:solidFill>
                  <a:srgbClr val="505444"/>
                </a:solidFill>
                <a:latin typeface="Arial" panose="020B0604020202020204" pitchFamily="34" charset="0"/>
              </a:rPr>
              <a:t>recognition, understanding</a:t>
            </a:r>
          </a:p>
          <a:p>
            <a:pPr marL="0" indent="0">
              <a:buNone/>
            </a:pPr>
            <a:r>
              <a:rPr lang="en-AU" dirty="0">
                <a:solidFill>
                  <a:srgbClr val="505444"/>
                </a:solidFill>
                <a:latin typeface="Arial" panose="020B0604020202020204" pitchFamily="34" charset="0"/>
              </a:rPr>
              <a:t>and </a:t>
            </a:r>
            <a:r>
              <a:rPr lang="en-AU" dirty="0" smtClean="0">
                <a:solidFill>
                  <a:srgbClr val="505444"/>
                </a:solidFill>
                <a:latin typeface="Arial" panose="020B0604020202020204" pitchFamily="34" charset="0"/>
              </a:rPr>
              <a:t>cooperation.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242" y="3166329"/>
            <a:ext cx="4033212" cy="3024909"/>
          </a:xfrm>
          <a:prstGeom prst="rect">
            <a:avLst/>
          </a:prstGeom>
        </p:spPr>
      </p:pic>
    </p:spTree>
    <p:extLst>
      <p:ext uri="{BB962C8B-B14F-4D97-AF65-F5344CB8AC3E}">
        <p14:creationId xmlns:p14="http://schemas.microsoft.com/office/powerpoint/2010/main" val="117230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Problems</a:t>
            </a:r>
            <a:endParaRPr lang="en-AU" dirty="0"/>
          </a:p>
        </p:txBody>
      </p:sp>
      <p:sp>
        <p:nvSpPr>
          <p:cNvPr id="3" name="Content Placeholder 2"/>
          <p:cNvSpPr>
            <a:spLocks noGrp="1"/>
          </p:cNvSpPr>
          <p:nvPr>
            <p:ph sz="half" idx="1"/>
          </p:nvPr>
        </p:nvSpPr>
        <p:spPr>
          <a:xfrm>
            <a:off x="457199" y="1600200"/>
            <a:ext cx="6840748" cy="4525963"/>
          </a:xfrm>
        </p:spPr>
        <p:txBody>
          <a:bodyPr/>
          <a:lstStyle/>
          <a:p>
            <a:pPr marL="0" indent="0">
              <a:buNone/>
            </a:pPr>
            <a:r>
              <a:rPr lang="en-AU" dirty="0">
                <a:solidFill>
                  <a:srgbClr val="505444"/>
                </a:solidFill>
                <a:latin typeface="Arial" panose="020B0604020202020204" pitchFamily="34" charset="0"/>
              </a:rPr>
              <a:t>The current systems for health funding in </a:t>
            </a:r>
            <a:r>
              <a:rPr lang="en-AU" dirty="0" smtClean="0">
                <a:solidFill>
                  <a:srgbClr val="505444"/>
                </a:solidFill>
                <a:latin typeface="Arial" panose="020B0604020202020204" pitchFamily="34" charset="0"/>
              </a:rPr>
              <a:t>Australia create </a:t>
            </a:r>
            <a:r>
              <a:rPr lang="en-AU" dirty="0">
                <a:solidFill>
                  <a:srgbClr val="505444"/>
                </a:solidFill>
                <a:latin typeface="Arial" panose="020B0604020202020204" pitchFamily="34" charset="0"/>
              </a:rPr>
              <a:t>serious barriers to effective health </a:t>
            </a:r>
            <a:r>
              <a:rPr lang="en-AU" dirty="0" smtClean="0">
                <a:solidFill>
                  <a:srgbClr val="505444"/>
                </a:solidFill>
                <a:latin typeface="Arial" panose="020B0604020202020204" pitchFamily="34" charset="0"/>
              </a:rPr>
              <a:t>promotion and </a:t>
            </a:r>
            <a:r>
              <a:rPr lang="en-AU" dirty="0">
                <a:solidFill>
                  <a:srgbClr val="505444"/>
                </a:solidFill>
                <a:latin typeface="Arial" panose="020B0604020202020204" pitchFamily="34" charset="0"/>
              </a:rPr>
              <a:t>chronic disease management, and </a:t>
            </a:r>
            <a:r>
              <a:rPr lang="en-AU" dirty="0" smtClean="0">
                <a:solidFill>
                  <a:srgbClr val="505444"/>
                </a:solidFill>
                <a:latin typeface="Arial" panose="020B0604020202020204" pitchFamily="34" charset="0"/>
              </a:rPr>
              <a:t>limit effectiveness </a:t>
            </a:r>
            <a:r>
              <a:rPr lang="en-AU" dirty="0">
                <a:solidFill>
                  <a:srgbClr val="505444"/>
                </a:solidFill>
                <a:latin typeface="Arial" panose="020B0604020202020204" pitchFamily="34" charset="0"/>
              </a:rPr>
              <a:t>in terms of </a:t>
            </a:r>
            <a:r>
              <a:rPr lang="en-AU" dirty="0" smtClean="0">
                <a:solidFill>
                  <a:srgbClr val="505444"/>
                </a:solidFill>
                <a:latin typeface="Arial" panose="020B0604020202020204" pitchFamily="34" charset="0"/>
              </a:rPr>
              <a:t>equity</a:t>
            </a:r>
            <a:r>
              <a:rPr lang="en-AU" dirty="0">
                <a:solidFill>
                  <a:srgbClr val="505444"/>
                </a:solidFill>
                <a:latin typeface="Arial" panose="020B0604020202020204" pitchFamily="34" charset="0"/>
              </a:rPr>
              <a:t>, access </a:t>
            </a:r>
            <a:r>
              <a:rPr lang="en-AU" dirty="0" smtClean="0">
                <a:solidFill>
                  <a:srgbClr val="505444"/>
                </a:solidFill>
                <a:latin typeface="Arial" panose="020B0604020202020204" pitchFamily="34" charset="0"/>
              </a:rPr>
              <a:t>and value </a:t>
            </a:r>
            <a:r>
              <a:rPr lang="en-AU" dirty="0">
                <a:solidFill>
                  <a:srgbClr val="505444"/>
                </a:solidFill>
                <a:latin typeface="Arial" panose="020B0604020202020204" pitchFamily="34" charset="0"/>
              </a:rPr>
              <a:t>for money</a:t>
            </a:r>
            <a:r>
              <a:rPr lang="en-AU" dirty="0" smtClean="0">
                <a:solidFill>
                  <a:srgbClr val="505444"/>
                </a:solidFill>
                <a:latin typeface="Arial" panose="020B0604020202020204" pitchFamily="34" charset="0"/>
              </a:rPr>
              <a:t>.</a:t>
            </a:r>
          </a:p>
          <a:p>
            <a:pPr marL="0" indent="0">
              <a:buNone/>
            </a:pPr>
            <a:endParaRPr lang="en-AU" dirty="0" smtClean="0">
              <a:solidFill>
                <a:srgbClr val="505444"/>
              </a:solidFill>
              <a:latin typeface="Arial" panose="020B0604020202020204" pitchFamily="34" charset="0"/>
            </a:endParaRPr>
          </a:p>
          <a:p>
            <a:pPr marL="0" indent="0">
              <a:buNone/>
            </a:pPr>
            <a:r>
              <a:rPr lang="en-AU" dirty="0" smtClean="0">
                <a:solidFill>
                  <a:srgbClr val="505444"/>
                </a:solidFill>
                <a:latin typeface="Arial" panose="020B0604020202020204" pitchFamily="34" charset="0"/>
              </a:rPr>
              <a:t>The </a:t>
            </a:r>
            <a:r>
              <a:rPr lang="en-AU" dirty="0">
                <a:solidFill>
                  <a:srgbClr val="505444"/>
                </a:solidFill>
                <a:latin typeface="Arial" panose="020B0604020202020204" pitchFamily="34" charset="0"/>
              </a:rPr>
              <a:t>models of promotion, prevention, care </a:t>
            </a:r>
            <a:r>
              <a:rPr lang="en-AU" dirty="0" smtClean="0">
                <a:solidFill>
                  <a:srgbClr val="505444"/>
                </a:solidFill>
                <a:latin typeface="Arial" panose="020B0604020202020204" pitchFamily="34" charset="0"/>
              </a:rPr>
              <a:t>and treatment </a:t>
            </a:r>
            <a:r>
              <a:rPr lang="en-AU" dirty="0">
                <a:solidFill>
                  <a:srgbClr val="505444"/>
                </a:solidFill>
                <a:latin typeface="Arial" panose="020B0604020202020204" pitchFamily="34" charset="0"/>
              </a:rPr>
              <a:t>are not always based on the </a:t>
            </a:r>
            <a:r>
              <a:rPr lang="en-AU" dirty="0" smtClean="0">
                <a:solidFill>
                  <a:srgbClr val="505444"/>
                </a:solidFill>
                <a:latin typeface="Arial" panose="020B0604020202020204" pitchFamily="34" charset="0"/>
              </a:rPr>
              <a:t>best available </a:t>
            </a:r>
            <a:r>
              <a:rPr lang="en-AU" dirty="0">
                <a:solidFill>
                  <a:srgbClr val="505444"/>
                </a:solidFill>
                <a:latin typeface="Arial" panose="020B0604020202020204" pitchFamily="34" charset="0"/>
              </a:rPr>
              <a:t>evidence</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882" y="138124"/>
            <a:ext cx="854015" cy="1279514"/>
          </a:xfrm>
          <a:prstGeom prst="rect">
            <a:avLst/>
          </a:prstGeom>
        </p:spPr>
      </p:pic>
      <p:pic>
        <p:nvPicPr>
          <p:cNvPr id="5" name="Picture 4"/>
          <p:cNvPicPr>
            <a:picLocks noChangeAspect="1"/>
          </p:cNvPicPr>
          <p:nvPr/>
        </p:nvPicPr>
        <p:blipFill>
          <a:blip r:embed="rId4"/>
          <a:stretch>
            <a:fillRect/>
          </a:stretch>
        </p:blipFill>
        <p:spPr>
          <a:xfrm>
            <a:off x="6376876" y="138873"/>
            <a:ext cx="853514" cy="1280271"/>
          </a:xfrm>
          <a:prstGeom prst="rect">
            <a:avLst/>
          </a:prstGeom>
        </p:spPr>
      </p:pic>
      <p:pic>
        <p:nvPicPr>
          <p:cNvPr id="6" name="Picture 5"/>
          <p:cNvPicPr>
            <a:picLocks noChangeAspect="1"/>
          </p:cNvPicPr>
          <p:nvPr/>
        </p:nvPicPr>
        <p:blipFill>
          <a:blip r:embed="rId4"/>
          <a:stretch>
            <a:fillRect/>
          </a:stretch>
        </p:blipFill>
        <p:spPr>
          <a:xfrm>
            <a:off x="5379571" y="137367"/>
            <a:ext cx="853514" cy="1280271"/>
          </a:xfrm>
          <a:prstGeom prst="rect">
            <a:avLst/>
          </a:prstGeom>
        </p:spPr>
      </p:pic>
      <p:pic>
        <p:nvPicPr>
          <p:cNvPr id="7" name="Picture 6"/>
          <p:cNvPicPr>
            <a:picLocks noChangeAspect="1"/>
          </p:cNvPicPr>
          <p:nvPr/>
        </p:nvPicPr>
        <p:blipFill>
          <a:blip r:embed="rId4"/>
          <a:stretch>
            <a:fillRect/>
          </a:stretch>
        </p:blipFill>
        <p:spPr>
          <a:xfrm>
            <a:off x="4238477" y="138873"/>
            <a:ext cx="853514" cy="1280271"/>
          </a:xfrm>
          <a:prstGeom prst="rect">
            <a:avLst/>
          </a:prstGeom>
        </p:spPr>
      </p:pic>
    </p:spTree>
    <p:extLst>
      <p:ext uri="{BB962C8B-B14F-4D97-AF65-F5344CB8AC3E}">
        <p14:creationId xmlns:p14="http://schemas.microsoft.com/office/powerpoint/2010/main" val="1762175123"/>
      </p:ext>
    </p:extLst>
  </p:cSld>
  <p:clrMapOvr>
    <a:masterClrMapping/>
  </p:clrMapOvr>
</p:sld>
</file>

<file path=ppt/theme/theme1.xml><?xml version="1.0" encoding="utf-8"?>
<a:theme xmlns:a="http://schemas.openxmlformats.org/drawingml/2006/main" name="TAFE SA Red">
  <a:themeElements>
    <a:clrScheme name="TAFE SA Red 1">
      <a:dk1>
        <a:srgbClr val="141313"/>
      </a:dk1>
      <a:lt1>
        <a:sysClr val="window" lastClr="FFFFFF"/>
      </a:lt1>
      <a:dk2>
        <a:srgbClr val="C80B23"/>
      </a:dk2>
      <a:lt2>
        <a:srgbClr val="767776"/>
      </a:lt2>
      <a:accent1>
        <a:srgbClr val="C80B23"/>
      </a:accent1>
      <a:accent2>
        <a:srgbClr val="DC5A20"/>
      </a:accent2>
      <a:accent3>
        <a:srgbClr val="910766"/>
      </a:accent3>
      <a:accent4>
        <a:srgbClr val="73B632"/>
      </a:accent4>
      <a:accent5>
        <a:srgbClr val="2E5796"/>
      </a:accent5>
      <a:accent6>
        <a:srgbClr val="FFFFFE"/>
      </a:accent6>
      <a:hlink>
        <a:srgbClr val="C80B23"/>
      </a:hlink>
      <a:folHlink>
        <a:srgbClr val="7879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ri Lanka 2018" id="{01513D16-C886-4183-9B05-696ABF13B4EB}" vid="{441638B3-E3CC-46C6-9F15-C8A96E677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Sri Lanka 2018</Template>
  <TotalTime>115</TotalTime>
  <Words>1312</Words>
  <Application>Microsoft Office PowerPoint</Application>
  <PresentationFormat>On-screen Show (4:3)</PresentationFormat>
  <Paragraphs>131</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TAFE SA Red</vt:lpstr>
      <vt:lpstr>Training Nurses in Multidisciplinary Settings</vt:lpstr>
      <vt:lpstr>PowerPoint Presentation</vt:lpstr>
      <vt:lpstr>PowerPoint Presentation</vt:lpstr>
      <vt:lpstr>Australian College of Nursing</vt:lpstr>
      <vt:lpstr>Primary health care – an example</vt:lpstr>
      <vt:lpstr>Education</vt:lpstr>
      <vt:lpstr>Education</vt:lpstr>
      <vt:lpstr>Education</vt:lpstr>
      <vt:lpstr>Problems</vt:lpstr>
      <vt:lpstr>Problems</vt:lpstr>
      <vt:lpstr>Solutions</vt:lpstr>
      <vt:lpstr>Solutions</vt:lpstr>
      <vt:lpstr>Solutions</vt:lpstr>
      <vt:lpstr>Solutions</vt:lpstr>
      <vt:lpstr>Solutions</vt:lpstr>
      <vt:lpstr>Solutions</vt:lpstr>
      <vt:lpstr>Solutions</vt:lpstr>
      <vt:lpstr>Solutions</vt:lpstr>
      <vt:lpstr>The result</vt:lpstr>
      <vt:lpstr> glenda.whiting@tafesa.edu.au</vt:lpstr>
    </vt:vector>
  </TitlesOfParts>
  <Company>TAFE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Glenda Whiting</dc:creator>
  <cp:lastModifiedBy>Glenda Whiting</cp:lastModifiedBy>
  <cp:revision>22</cp:revision>
  <cp:lastPrinted>2018-07-19T07:31:12Z</cp:lastPrinted>
  <dcterms:created xsi:type="dcterms:W3CDTF">2018-07-16T06:32:08Z</dcterms:created>
  <dcterms:modified xsi:type="dcterms:W3CDTF">2018-07-19T07:31:18Z</dcterms:modified>
</cp:coreProperties>
</file>